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435" r:id="rId2"/>
    <p:sldId id="518" r:id="rId3"/>
    <p:sldId id="519" r:id="rId4"/>
    <p:sldId id="438" r:id="rId5"/>
    <p:sldId id="436" r:id="rId6"/>
    <p:sldId id="437" r:id="rId7"/>
    <p:sldId id="521" r:id="rId8"/>
    <p:sldId id="465" r:id="rId9"/>
    <p:sldId id="440" r:id="rId10"/>
    <p:sldId id="466" r:id="rId11"/>
    <p:sldId id="467" r:id="rId12"/>
    <p:sldId id="468" r:id="rId13"/>
    <p:sldId id="525" r:id="rId14"/>
    <p:sldId id="469" r:id="rId15"/>
    <p:sldId id="470" r:id="rId16"/>
    <p:sldId id="471" r:id="rId17"/>
    <p:sldId id="473" r:id="rId18"/>
    <p:sldId id="474" r:id="rId19"/>
    <p:sldId id="475" r:id="rId20"/>
    <p:sldId id="522" r:id="rId21"/>
    <p:sldId id="523" r:id="rId22"/>
    <p:sldId id="441" r:id="rId23"/>
    <p:sldId id="442" r:id="rId24"/>
    <p:sldId id="443" r:id="rId25"/>
    <p:sldId id="444" r:id="rId26"/>
    <p:sldId id="445" r:id="rId27"/>
    <p:sldId id="520" r:id="rId28"/>
    <p:sldId id="463"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5" d="100"/>
          <a:sy n="75" d="100"/>
        </p:scale>
        <p:origin x="62"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37"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customXml" Target="../customXml/item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C70657-18A7-43DF-96A8-AC0696A6726B}" type="datetimeFigureOut">
              <a:rPr lang="en-US" smtClean="0"/>
              <a:t>5/13/2021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73B3FF-B582-4C84-8FB0-F31B962BAE53}" type="slidenum">
              <a:rPr lang="en-US" smtClean="0"/>
              <a:t>‹#›</a:t>
            </a:fld>
            <a:endParaRPr lang="en-US"/>
          </a:p>
        </p:txBody>
      </p:sp>
    </p:spTree>
    <p:extLst>
      <p:ext uri="{BB962C8B-B14F-4D97-AF65-F5344CB8AC3E}">
        <p14:creationId xmlns:p14="http://schemas.microsoft.com/office/powerpoint/2010/main" val="531847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Legal disclaimers – no legal advice or attorney client privilege intended. Updated as of the date presented, which is February 21, 2019.  Will be sending PDFs of presentation to attendees.</a:t>
            </a:r>
          </a:p>
        </p:txBody>
      </p:sp>
      <p:sp>
        <p:nvSpPr>
          <p:cNvPr id="4" name="Slide Number Placeholder 3"/>
          <p:cNvSpPr>
            <a:spLocks noGrp="1"/>
          </p:cNvSpPr>
          <p:nvPr>
            <p:ph type="sldNum" sz="quarter" idx="10"/>
          </p:nvPr>
        </p:nvSpPr>
        <p:spPr/>
        <p:txBody>
          <a:bodyPr/>
          <a:lstStyle/>
          <a:p>
            <a:fld id="{09F93AA9-D9D7-44E4-B72E-FC7A927F4F48}" type="slidenum">
              <a:rPr lang="en-US" smtClean="0"/>
              <a:t>2</a:t>
            </a:fld>
            <a:endParaRPr lang="en-US"/>
          </a:p>
        </p:txBody>
      </p:sp>
    </p:spTree>
    <p:extLst>
      <p:ext uri="{BB962C8B-B14F-4D97-AF65-F5344CB8AC3E}">
        <p14:creationId xmlns:p14="http://schemas.microsoft.com/office/powerpoint/2010/main" val="201546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D218AC-093A-4976-95C2-6B3A12A6716D}" type="slidenum">
              <a:rPr lang="en-US" smtClean="0"/>
              <a:t>7</a:t>
            </a:fld>
            <a:endParaRPr lang="en-US"/>
          </a:p>
        </p:txBody>
      </p:sp>
    </p:spTree>
    <p:extLst>
      <p:ext uri="{BB962C8B-B14F-4D97-AF65-F5344CB8AC3E}">
        <p14:creationId xmlns:p14="http://schemas.microsoft.com/office/powerpoint/2010/main" val="3294684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BD218AC-093A-4976-95C2-6B3A12A6716D}" type="slidenum">
              <a:rPr lang="en-US" smtClean="0"/>
              <a:t>20</a:t>
            </a:fld>
            <a:endParaRPr lang="en-US"/>
          </a:p>
        </p:txBody>
      </p:sp>
    </p:spTree>
    <p:extLst>
      <p:ext uri="{BB962C8B-B14F-4D97-AF65-F5344CB8AC3E}">
        <p14:creationId xmlns:p14="http://schemas.microsoft.com/office/powerpoint/2010/main" val="183296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79E52-FFB0-464D-9593-F7FA8EAACF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32FB89-8002-4515-96E5-C392BE077A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a:extLst>
              <a:ext uri="{FF2B5EF4-FFF2-40B4-BE49-F238E27FC236}">
                <a16:creationId xmlns:a16="http://schemas.microsoft.com/office/drawing/2014/main" id="{B134309A-4B5C-488F-B1B5-46C41DA15A37}"/>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2727730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A44C6-9591-40C5-899A-F67540C887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0E15CE0-2B8F-4F10-95F4-4816495672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9BACA584-7400-45D3-BE7E-0835B0E29326}"/>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2587613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1C2B78-998A-471B-9933-4F6B2D8A5C66}"/>
              </a:ext>
            </a:extLst>
          </p:cNvPr>
          <p:cNvSpPr>
            <a:spLocks noGrp="1"/>
          </p:cNvSpPr>
          <p:nvPr>
            <p:ph type="title" orient="vert"/>
          </p:nvPr>
        </p:nvSpPr>
        <p:spPr>
          <a:xfrm>
            <a:off x="8724900" y="1128889"/>
            <a:ext cx="2628900" cy="5048074"/>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127D0641-6F97-4651-B1D3-47E71D80B1B3}"/>
              </a:ext>
            </a:extLst>
          </p:cNvPr>
          <p:cNvSpPr>
            <a:spLocks noGrp="1"/>
          </p:cNvSpPr>
          <p:nvPr>
            <p:ph type="body" orient="vert" idx="1"/>
          </p:nvPr>
        </p:nvSpPr>
        <p:spPr>
          <a:xfrm>
            <a:off x="838200" y="1128887"/>
            <a:ext cx="7734300" cy="5048075"/>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C3335364-FEF9-4790-8CF6-26AA6675B4C3}"/>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3917186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bulleted-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1867" y="993163"/>
            <a:ext cx="11108267" cy="618118"/>
          </a:xfrm>
        </p:spPr>
        <p:txBody>
          <a:bodyPr wrap="square" anchor="t" anchorCtr="0">
            <a:spAutoFit/>
          </a:bodyPr>
          <a:lstStyle>
            <a:lvl1pPr algn="ctr">
              <a:lnSpc>
                <a:spcPts val="4100"/>
              </a:lnSpc>
              <a:defRPr sz="4000" b="1">
                <a:solidFill>
                  <a:srgbClr val="115E67"/>
                </a:solidFill>
                <a:latin typeface="TradeGothic LT CondEighteen"/>
              </a:defRPr>
            </a:lvl1pPr>
          </a:lstStyle>
          <a:p>
            <a:r>
              <a:rPr lang="en-US" dirty="0"/>
              <a:t>Click to edit slide headline.</a:t>
            </a:r>
          </a:p>
        </p:txBody>
      </p:sp>
      <p:sp>
        <p:nvSpPr>
          <p:cNvPr id="5" name="Text Placeholder 11"/>
          <p:cNvSpPr>
            <a:spLocks noGrp="1"/>
          </p:cNvSpPr>
          <p:nvPr>
            <p:ph type="body" sz="quarter" idx="14" hasCustomPrompt="1"/>
          </p:nvPr>
        </p:nvSpPr>
        <p:spPr>
          <a:xfrm>
            <a:off x="939800" y="1817464"/>
            <a:ext cx="10312400" cy="1300869"/>
          </a:xfrm>
        </p:spPr>
        <p:txBody>
          <a:bodyPr wrap="square" anchor="t" anchorCtr="0">
            <a:spAutoFit/>
          </a:bodyPr>
          <a:lstStyle>
            <a:lvl1pPr marL="230188" indent="-230188">
              <a:buClr>
                <a:srgbClr val="115E67"/>
              </a:buClr>
              <a:buFont typeface="Arial" panose="020B0604020202020204" pitchFamily="34" charset="0"/>
              <a:buChar char="•"/>
              <a:defRPr sz="3200">
                <a:latin typeface="Trade Gothic Light"/>
              </a:defRPr>
            </a:lvl1pPr>
            <a:lvl2pPr marL="628650" indent="-171450">
              <a:buClr>
                <a:srgbClr val="115E67"/>
              </a:buClr>
              <a:buFont typeface="Calibri" panose="020F0502020204030204" pitchFamily="34" charset="0"/>
              <a:buChar char="̶"/>
              <a:defRPr sz="2300">
                <a:latin typeface="Trade Gothic Light"/>
              </a:defRPr>
            </a:lvl2pPr>
            <a:lvl3pPr marL="1144588" indent="-230188">
              <a:buClr>
                <a:srgbClr val="115E67"/>
              </a:buClr>
              <a:buFont typeface="Wingdings" panose="05000000000000000000" pitchFamily="2" charset="2"/>
              <a:buChar char="§"/>
              <a:defRPr sz="2300" baseline="0">
                <a:latin typeface="Trade Gothic Light"/>
              </a:defRPr>
            </a:lvl3pPr>
            <a:lvl4pPr>
              <a:buFontTx/>
              <a:buNone/>
              <a:defRPr sz="2300">
                <a:latin typeface="Trade Gothic Light"/>
              </a:defRPr>
            </a:lvl4pPr>
            <a:lvl5pPr>
              <a:buFontTx/>
              <a:buNone/>
              <a:defRPr sz="2300">
                <a:latin typeface="Trade Gothic Light"/>
              </a:defRPr>
            </a:lvl5pPr>
          </a:lstStyle>
          <a:p>
            <a:pPr lvl="0"/>
            <a:r>
              <a:rPr lang="en-US" dirty="0"/>
              <a:t>Click to add bulleted text</a:t>
            </a:r>
          </a:p>
          <a:p>
            <a:pPr lvl="1"/>
            <a:r>
              <a:rPr lang="en-US" dirty="0"/>
              <a:t>Click to add a second level of bulleted text</a:t>
            </a:r>
          </a:p>
          <a:p>
            <a:pPr lvl="2"/>
            <a:r>
              <a:rPr lang="en-US" dirty="0"/>
              <a:t>Click to add a third level of bulleted text</a:t>
            </a:r>
          </a:p>
        </p:txBody>
      </p:sp>
    </p:spTree>
    <p:extLst>
      <p:ext uri="{BB962C8B-B14F-4D97-AF65-F5344CB8AC3E}">
        <p14:creationId xmlns:p14="http://schemas.microsoft.com/office/powerpoint/2010/main" val="3910566532"/>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p:pull/>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D5F4F-A86D-4245-8CD0-1488A8AA97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CFF10-0FA8-4499-A73B-E5C786821AE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E386BF4-5BE6-4B45-8F98-B65B1685A3A8}"/>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1345108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6AA36-B35C-4541-81FF-CA59E083CD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6B137A-654B-447E-833E-A72F6329E1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a:extLst>
              <a:ext uri="{FF2B5EF4-FFF2-40B4-BE49-F238E27FC236}">
                <a16:creationId xmlns:a16="http://schemas.microsoft.com/office/drawing/2014/main" id="{F2890287-A93C-45A6-9D63-34E458F9E156}"/>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554220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F78F3-9121-4C42-BB1E-52CE6E5615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F9BB9-3A6D-49DC-9FCE-909BA26708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01FC14-40B8-491D-9A85-4ED0755EAC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57B78003-CB43-4D31-B0E2-469F6BE96105}"/>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331934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9DFA7-0F60-4189-9948-BF62A7558D12}"/>
              </a:ext>
            </a:extLst>
          </p:cNvPr>
          <p:cNvSpPr>
            <a:spLocks noGrp="1"/>
          </p:cNvSpPr>
          <p:nvPr>
            <p:ph type="title"/>
          </p:nvPr>
        </p:nvSpPr>
        <p:spPr>
          <a:xfrm>
            <a:off x="838200" y="76014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50C7E1-EB54-453F-AC06-06CA53AF0A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D6D7B0-7C3D-4242-89A3-1C3E63566AE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B63926-4EE4-445D-BE26-7B82E381CD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784F49A-E799-421E-8755-45C08186C8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CA7212C-8C2B-4C33-948B-1CD440CA0CCA}"/>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142316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647DD-736A-4E8A-B083-A97A2C735C22}"/>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D3829138-B10E-4C69-85C3-416850890749}"/>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1550646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098F03E-B50C-4A38-B2C9-68C1C4C64473}"/>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389280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F3A02-500B-4A62-890E-34674B887A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50BDC2-C750-4234-AB3B-4E859D185B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F98378-5635-4483-8CDF-A9BF23E025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2AB3E13A-66B6-4372-A78C-D894825DE522}"/>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4285395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99794-0A52-465C-A9DD-FF5D0C9865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5091D3-F2CA-4873-A458-E6EE2147A1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093578-7844-4296-9584-FDF6FFDD98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a:extLst>
              <a:ext uri="{FF2B5EF4-FFF2-40B4-BE49-F238E27FC236}">
                <a16:creationId xmlns:a16="http://schemas.microsoft.com/office/drawing/2014/main" id="{FB93F4EC-90D1-4CB7-9B9E-BDFF86560A42}"/>
              </a:ext>
            </a:extLst>
          </p:cNvPr>
          <p:cNvSpPr>
            <a:spLocks noGrp="1"/>
          </p:cNvSpPr>
          <p:nvPr>
            <p:ph type="sldNum" sz="quarter" idx="12"/>
          </p:nvPr>
        </p:nvSpPr>
        <p:spPr/>
        <p:txBody>
          <a:bodyPr/>
          <a:lstStyle/>
          <a:p>
            <a:fld id="{017FC956-C826-4C7A-BF68-DCC4AC5D036F}" type="slidenum">
              <a:rPr lang="en-US" smtClean="0"/>
              <a:t>‹#›</a:t>
            </a:fld>
            <a:endParaRPr lang="en-US"/>
          </a:p>
        </p:txBody>
      </p:sp>
    </p:spTree>
    <p:extLst>
      <p:ext uri="{BB962C8B-B14F-4D97-AF65-F5344CB8AC3E}">
        <p14:creationId xmlns:p14="http://schemas.microsoft.com/office/powerpoint/2010/main" val="153031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0184033-2474-4235-81F9-25CB63B18149}"/>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EFA738BE-A088-4EAD-97CC-E079098A1BD1}"/>
              </a:ext>
            </a:extLst>
          </p:cNvPr>
          <p:cNvSpPr>
            <a:spLocks noGrp="1"/>
          </p:cNvSpPr>
          <p:nvPr>
            <p:ph type="title"/>
          </p:nvPr>
        </p:nvSpPr>
        <p:spPr>
          <a:xfrm>
            <a:off x="318910" y="1044575"/>
            <a:ext cx="11489267" cy="11890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74CDD17-BFA6-4D5C-BE75-DAB9C6852244}"/>
              </a:ext>
            </a:extLst>
          </p:cNvPr>
          <p:cNvSpPr>
            <a:spLocks noGrp="1"/>
          </p:cNvSpPr>
          <p:nvPr>
            <p:ph type="body" idx="1"/>
          </p:nvPr>
        </p:nvSpPr>
        <p:spPr>
          <a:xfrm>
            <a:off x="1063978" y="2233613"/>
            <a:ext cx="10515600" cy="39752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1897854E-E9FE-4D12-9B4F-A75A078F86EE}"/>
              </a:ext>
            </a:extLst>
          </p:cNvPr>
          <p:cNvSpPr>
            <a:spLocks noGrp="1"/>
          </p:cNvSpPr>
          <p:nvPr>
            <p:ph type="sldNum" sz="quarter" idx="4"/>
          </p:nvPr>
        </p:nvSpPr>
        <p:spPr>
          <a:xfrm>
            <a:off x="0" y="6492875"/>
            <a:ext cx="451556" cy="365125"/>
          </a:xfrm>
          <a:prstGeom prst="rect">
            <a:avLst/>
          </a:prstGeom>
        </p:spPr>
        <p:txBody>
          <a:bodyPr vert="horz" lIns="91440" tIns="45720" rIns="91440" bIns="45720" rtlCol="0" anchor="ctr"/>
          <a:lstStyle>
            <a:lvl1pPr algn="r">
              <a:defRPr sz="1300">
                <a:solidFill>
                  <a:schemeClr val="bg1"/>
                </a:solidFill>
              </a:defRPr>
            </a:lvl1pPr>
          </a:lstStyle>
          <a:p>
            <a:fld id="{017FC956-C826-4C7A-BF68-DCC4AC5D036F}" type="slidenum">
              <a:rPr lang="en-US" smtClean="0"/>
              <a:pPr/>
              <a:t>‹#›</a:t>
            </a:fld>
            <a:endParaRPr lang="en-US" dirty="0"/>
          </a:p>
        </p:txBody>
      </p:sp>
    </p:spTree>
    <p:extLst>
      <p:ext uri="{BB962C8B-B14F-4D97-AF65-F5344CB8AC3E}">
        <p14:creationId xmlns:p14="http://schemas.microsoft.com/office/powerpoint/2010/main" val="24243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ct val="90000"/>
        </a:lnSpc>
        <a:spcBef>
          <a:spcPct val="0"/>
        </a:spcBef>
        <a:buNone/>
        <a:defRPr sz="4400" b="1" kern="1200">
          <a:solidFill>
            <a:srgbClr val="005696"/>
          </a:solidFill>
          <a:latin typeface="+mn-lt"/>
          <a:ea typeface="+mj-ea"/>
          <a:cs typeface="+mj-cs"/>
        </a:defRPr>
      </a:lvl1pPr>
    </p:titleStyle>
    <p:bodyStyle>
      <a:lvl1pPr marL="228600" indent="-228600" algn="l" defTabSz="914400" rtl="0" eaLnBrk="1" latinLnBrk="0" hangingPunct="1">
        <a:lnSpc>
          <a:spcPct val="90000"/>
        </a:lnSpc>
        <a:spcBef>
          <a:spcPts val="1000"/>
        </a:spcBef>
        <a:buClr>
          <a:srgbClr val="005696"/>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5696"/>
        </a:buClr>
        <a:buFont typeface="Calibri" panose="020F0502020204030204" pitchFamily="34" charset="0"/>
        <a:buChar char="̶"/>
        <a:defRPr sz="32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5696"/>
        </a:buClr>
        <a:buSzPct val="85000"/>
        <a:buFont typeface="Wingdings" panose="05000000000000000000" pitchFamily="2" charset="2"/>
        <a:buChar char="§"/>
        <a:defRPr sz="32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5696"/>
        </a:buClr>
        <a:buFont typeface="Calibri" panose="020F050202020403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5696"/>
        </a:buClr>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mailto:mgreene@fletchertilton.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1335172"/>
            <a:ext cx="8229600" cy="1567226"/>
          </a:xfrm>
        </p:spPr>
        <p:txBody>
          <a:bodyPr>
            <a:normAutofit/>
          </a:bodyPr>
          <a:lstStyle/>
          <a:p>
            <a:pPr marL="227013" indent="-227013" algn="ctr">
              <a:lnSpc>
                <a:spcPts val="4700"/>
              </a:lnSpc>
              <a:spcBef>
                <a:spcPts val="0"/>
              </a:spcBef>
              <a:buClr>
                <a:srgbClr val="1F7B79"/>
              </a:buClr>
              <a:buNone/>
            </a:pPr>
            <a:r>
              <a:rPr lang="en-US" sz="5400" b="1" spc="-150" dirty="0">
                <a:solidFill>
                  <a:srgbClr val="115E67"/>
                </a:solidFill>
                <a:latin typeface="Calibri" panose="020F0502020204030204" pitchFamily="34" charset="0"/>
              </a:rPr>
              <a:t>Guardianship &amp; Supported </a:t>
            </a:r>
          </a:p>
          <a:p>
            <a:pPr marL="227013" indent="-227013" algn="ctr">
              <a:lnSpc>
                <a:spcPts val="4700"/>
              </a:lnSpc>
              <a:spcBef>
                <a:spcPts val="0"/>
              </a:spcBef>
              <a:buClr>
                <a:srgbClr val="1F7B79"/>
              </a:buClr>
              <a:buNone/>
            </a:pPr>
            <a:r>
              <a:rPr lang="en-US" sz="5400" b="1" spc="-150" dirty="0">
                <a:solidFill>
                  <a:srgbClr val="115E67"/>
                </a:solidFill>
                <a:latin typeface="Calibri" panose="020F0502020204030204" pitchFamily="34" charset="0"/>
              </a:rPr>
              <a:t>Decision Making</a:t>
            </a:r>
          </a:p>
        </p:txBody>
      </p:sp>
      <p:sp>
        <p:nvSpPr>
          <p:cNvPr id="2" name="Title 1"/>
          <p:cNvSpPr>
            <a:spLocks noGrp="1"/>
          </p:cNvSpPr>
          <p:nvPr>
            <p:ph type="title"/>
          </p:nvPr>
        </p:nvSpPr>
        <p:spPr>
          <a:xfrm>
            <a:off x="1524000" y="2895599"/>
            <a:ext cx="9144000" cy="1371600"/>
          </a:xfrm>
          <a:effectLst/>
        </p:spPr>
        <p:txBody>
          <a:bodyPr>
            <a:noAutofit/>
            <a:scene3d>
              <a:camera prst="orthographicFront"/>
              <a:lightRig rig="soft" dir="t"/>
            </a:scene3d>
            <a:sp3d prstMaterial="softEdge"/>
          </a:bodyPr>
          <a:lstStyle/>
          <a:p>
            <a:r>
              <a:rPr lang="en-US" sz="2800" spc="-60" dirty="0">
                <a:solidFill>
                  <a:schemeClr val="tx1">
                    <a:lumMod val="65000"/>
                    <a:lumOff val="35000"/>
                  </a:schemeClr>
                </a:solidFill>
              </a:rPr>
              <a:t>THRIVE</a:t>
            </a:r>
            <a:r>
              <a:rPr lang="en-US" sz="2800" spc="-60" dirty="0"/>
              <a:t>|</a:t>
            </a:r>
            <a:r>
              <a:rPr lang="en-US" sz="2800" spc="-60" dirty="0">
                <a:solidFill>
                  <a:schemeClr val="tx1">
                    <a:lumMod val="65000"/>
                    <a:lumOff val="35000"/>
                  </a:schemeClr>
                </a:solidFill>
              </a:rPr>
              <a:t>  Thursday, May 13, 2021</a:t>
            </a:r>
            <a:endParaRPr lang="en-US" sz="2800" dirty="0">
              <a:solidFill>
                <a:schemeClr val="tx1">
                  <a:lumMod val="50000"/>
                  <a:lumOff val="50000"/>
                </a:schemeClr>
              </a:solidFill>
              <a:latin typeface="Calibri" panose="020F0502020204030204" pitchFamily="34" charset="0"/>
            </a:endParaRPr>
          </a:p>
        </p:txBody>
      </p:sp>
      <p:sp>
        <p:nvSpPr>
          <p:cNvPr id="5" name="Rectangle 4">
            <a:extLst>
              <a:ext uri="{FF2B5EF4-FFF2-40B4-BE49-F238E27FC236}">
                <a16:creationId xmlns:a16="http://schemas.microsoft.com/office/drawing/2014/main" id="{E9AC98A4-6D09-4078-97D7-46F4E239D699}"/>
              </a:ext>
            </a:extLst>
          </p:cNvPr>
          <p:cNvSpPr/>
          <p:nvPr/>
        </p:nvSpPr>
        <p:spPr>
          <a:xfrm>
            <a:off x="1618129" y="4462825"/>
            <a:ext cx="9144000" cy="1532727"/>
          </a:xfrm>
          <a:prstGeom prst="rect">
            <a:avLst/>
          </a:prstGeom>
        </p:spPr>
        <p:txBody>
          <a:bodyPr wrap="square">
            <a:spAutoFit/>
          </a:bodyPr>
          <a:lstStyle/>
          <a:p>
            <a:pPr algn="r">
              <a:lnSpc>
                <a:spcPct val="90000"/>
              </a:lnSpc>
              <a:buNone/>
              <a:defRPr/>
            </a:pPr>
            <a:r>
              <a:rPr lang="en-US" cap="all" spc="300" dirty="0">
                <a:solidFill>
                  <a:schemeClr val="tx1">
                    <a:lumMod val="50000"/>
                    <a:lumOff val="50000"/>
                  </a:schemeClr>
                </a:solidFill>
                <a:latin typeface="Calibri" panose="020F0502020204030204" pitchFamily="34" charset="0"/>
              </a:rPr>
              <a:t>Presented By:</a:t>
            </a:r>
          </a:p>
          <a:p>
            <a:pPr algn="r">
              <a:lnSpc>
                <a:spcPct val="90000"/>
              </a:lnSpc>
              <a:defRPr/>
            </a:pPr>
            <a:r>
              <a:rPr lang="en-US" sz="2400" b="1" dirty="0">
                <a:latin typeface="Calibri" panose="020F0502020204030204" pitchFamily="34" charset="0"/>
              </a:rPr>
              <a:t>Meredith Greene, Esq.</a:t>
            </a:r>
          </a:p>
          <a:p>
            <a:pPr algn="r">
              <a:lnSpc>
                <a:spcPct val="90000"/>
              </a:lnSpc>
              <a:defRPr/>
            </a:pPr>
            <a:r>
              <a:rPr lang="en-US" sz="2000" spc="-70" dirty="0">
                <a:latin typeface="Calibri" panose="020F0502020204030204" pitchFamily="34" charset="0"/>
              </a:rPr>
              <a:t>Chair, Special Needs Practice Group</a:t>
            </a:r>
          </a:p>
          <a:p>
            <a:pPr algn="r">
              <a:lnSpc>
                <a:spcPct val="90000"/>
              </a:lnSpc>
              <a:defRPr/>
            </a:pPr>
            <a:endParaRPr lang="en-US" dirty="0">
              <a:latin typeface="Calibri" panose="020F0502020204030204" pitchFamily="34" charset="0"/>
            </a:endParaRPr>
          </a:p>
          <a:p>
            <a:pPr algn="r">
              <a:lnSpc>
                <a:spcPct val="90000"/>
              </a:lnSpc>
              <a:defRPr/>
            </a:pPr>
            <a:r>
              <a:rPr lang="en-US" sz="2400" i="1" spc="-70" dirty="0">
                <a:solidFill>
                  <a:schemeClr val="tx1">
                    <a:lumMod val="50000"/>
                    <a:lumOff val="50000"/>
                  </a:schemeClr>
                </a:solidFill>
                <a:latin typeface="Calibri" panose="020F0502020204030204" pitchFamily="34" charset="0"/>
              </a:rPr>
              <a:t>“A commitment that lasts a lifetime.”</a:t>
            </a: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81200" y="2298510"/>
            <a:ext cx="8229600" cy="4026091"/>
          </a:xfrm>
        </p:spPr>
        <p:txBody>
          <a:bodyPr>
            <a:normAutofit/>
          </a:bodyPr>
          <a:lstStyle/>
          <a:p>
            <a:pPr>
              <a:lnSpc>
                <a:spcPts val="2800"/>
              </a:lnSpc>
              <a:spcBef>
                <a:spcPts val="0"/>
              </a:spcBef>
              <a:spcAft>
                <a:spcPts val="1200"/>
              </a:spcAft>
              <a:defRPr/>
            </a:pPr>
            <a:r>
              <a:rPr lang="en-US" dirty="0">
                <a:latin typeface="Calibri" panose="020F0502020204030204" pitchFamily="34" charset="0"/>
              </a:rPr>
              <a:t>Make personal decisions regarding support, care, education, health and welfare</a:t>
            </a:r>
          </a:p>
          <a:p>
            <a:pPr>
              <a:lnSpc>
                <a:spcPts val="2800"/>
              </a:lnSpc>
              <a:spcBef>
                <a:spcPts val="0"/>
              </a:spcBef>
              <a:spcAft>
                <a:spcPts val="1200"/>
              </a:spcAft>
              <a:defRPr/>
            </a:pPr>
            <a:r>
              <a:rPr lang="en-US" dirty="0">
                <a:latin typeface="Calibri" panose="020F0502020204030204" pitchFamily="34" charset="0"/>
              </a:rPr>
              <a:t>Immunity from personal liability for Protected Person’s expenses and acts</a:t>
            </a:r>
          </a:p>
          <a:p>
            <a:pPr>
              <a:lnSpc>
                <a:spcPts val="2800"/>
              </a:lnSpc>
              <a:spcBef>
                <a:spcPts val="0"/>
              </a:spcBef>
              <a:spcAft>
                <a:spcPts val="1200"/>
              </a:spcAft>
              <a:defRPr/>
            </a:pPr>
            <a:r>
              <a:rPr lang="en-US" dirty="0">
                <a:latin typeface="Calibri" panose="020F0502020204030204" pitchFamily="34" charset="0"/>
              </a:rPr>
              <a:t>Similar to powers and responsibilities of a Guardian of a minor – make typical every day decisions</a:t>
            </a:r>
          </a:p>
          <a:p>
            <a:pPr>
              <a:lnSpc>
                <a:spcPts val="2800"/>
              </a:lnSpc>
              <a:spcBef>
                <a:spcPts val="0"/>
              </a:spcBef>
              <a:spcAft>
                <a:spcPts val="1200"/>
              </a:spcAft>
              <a:defRPr/>
            </a:pPr>
            <a:r>
              <a:rPr lang="en-US" dirty="0">
                <a:latin typeface="Calibri" panose="020F0502020204030204" pitchFamily="34" charset="0"/>
              </a:rPr>
              <a:t>Continues until terminated without regard to location of guardian</a:t>
            </a:r>
          </a:p>
          <a:p>
            <a:endParaRPr lang="en-US" dirty="0"/>
          </a:p>
        </p:txBody>
      </p:sp>
      <p:sp>
        <p:nvSpPr>
          <p:cNvPr id="5" name="Title 4"/>
          <p:cNvSpPr>
            <a:spLocks noGrp="1"/>
          </p:cNvSpPr>
          <p:nvPr>
            <p:ph type="title"/>
          </p:nvPr>
        </p:nvSpPr>
        <p:spPr>
          <a:xfrm>
            <a:off x="1981200" y="1295400"/>
            <a:ext cx="8229600" cy="1143000"/>
          </a:xfrm>
        </p:spPr>
        <p:txBody>
          <a:bodyPr>
            <a:normAutofit/>
          </a:bodyPr>
          <a:lstStyle/>
          <a:p>
            <a:r>
              <a:rPr lang="en-US" sz="4000" spc="-150" dirty="0">
                <a:latin typeface="Calibri" panose="020F0502020204030204" pitchFamily="34" charset="0"/>
              </a:rPr>
              <a:t>Powers of Guardian</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23DE2F40-2DF6-4064-AE77-010C99CDEB66}"/>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10</a:t>
            </a:fld>
            <a:endParaRPr lang="en-US" dirty="0"/>
          </a:p>
        </p:txBody>
      </p:sp>
    </p:spTree>
    <p:extLst>
      <p:ext uri="{BB962C8B-B14F-4D97-AF65-F5344CB8AC3E}">
        <p14:creationId xmlns:p14="http://schemas.microsoft.com/office/powerpoint/2010/main" val="82607191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93525" y="2058140"/>
            <a:ext cx="8335392" cy="3873691"/>
          </a:xfrm>
        </p:spPr>
        <p:txBody>
          <a:bodyPr>
            <a:normAutofit/>
          </a:bodyPr>
          <a:lstStyle/>
          <a:p>
            <a:pPr marL="255588" indent="-255588">
              <a:lnSpc>
                <a:spcPts val="2800"/>
              </a:lnSpc>
              <a:spcBef>
                <a:spcPts val="0"/>
              </a:spcBef>
              <a:spcAft>
                <a:spcPts val="1200"/>
              </a:spcAft>
              <a:defRPr/>
            </a:pPr>
            <a:r>
              <a:rPr lang="en-US" dirty="0">
                <a:latin typeface="Calibri" panose="020F0502020204030204" pitchFamily="34" charset="0"/>
              </a:rPr>
              <a:t>Exercise only amount of authority necessary</a:t>
            </a:r>
          </a:p>
          <a:p>
            <a:pPr marL="255588" indent="-255588">
              <a:lnSpc>
                <a:spcPts val="2800"/>
              </a:lnSpc>
              <a:spcBef>
                <a:spcPts val="0"/>
              </a:spcBef>
              <a:spcAft>
                <a:spcPts val="1200"/>
              </a:spcAft>
              <a:defRPr/>
            </a:pPr>
            <a:r>
              <a:rPr lang="en-US" dirty="0">
                <a:latin typeface="Calibri" panose="020F0502020204030204" pitchFamily="34" charset="0"/>
              </a:rPr>
              <a:t>Encourage the Protected Person to participate in decisions, act on own behalf, work to regain capacity</a:t>
            </a:r>
          </a:p>
          <a:p>
            <a:pPr marL="255588" indent="-255588">
              <a:lnSpc>
                <a:spcPts val="2800"/>
              </a:lnSpc>
              <a:spcBef>
                <a:spcPts val="0"/>
              </a:spcBef>
              <a:spcAft>
                <a:spcPts val="1200"/>
              </a:spcAft>
              <a:defRPr/>
            </a:pPr>
            <a:r>
              <a:rPr lang="en-US" dirty="0">
                <a:latin typeface="Calibri" panose="020F0502020204030204" pitchFamily="34" charset="0"/>
              </a:rPr>
              <a:t>To consider expressed desires and preferences of Protected Person</a:t>
            </a:r>
          </a:p>
          <a:p>
            <a:pPr marL="255588" indent="-255588">
              <a:lnSpc>
                <a:spcPts val="2800"/>
              </a:lnSpc>
              <a:spcBef>
                <a:spcPts val="0"/>
              </a:spcBef>
              <a:spcAft>
                <a:spcPts val="1200"/>
              </a:spcAft>
              <a:defRPr/>
            </a:pPr>
            <a:r>
              <a:rPr lang="en-US" dirty="0">
                <a:latin typeface="Calibri" panose="020F0502020204030204" pitchFamily="34" charset="0"/>
              </a:rPr>
              <a:t>Act in Protected Person’s best interest when </a:t>
            </a:r>
            <a:br>
              <a:rPr lang="en-US" dirty="0">
                <a:latin typeface="Calibri" panose="020F0502020204030204" pitchFamily="34" charset="0"/>
              </a:rPr>
            </a:br>
            <a:r>
              <a:rPr lang="en-US" dirty="0">
                <a:latin typeface="Calibri" panose="020F0502020204030204" pitchFamily="34" charset="0"/>
              </a:rPr>
              <a:t>expressed preferences aren’t clear</a:t>
            </a:r>
          </a:p>
          <a:p>
            <a:endParaRPr lang="en-US" dirty="0"/>
          </a:p>
        </p:txBody>
      </p:sp>
      <p:sp>
        <p:nvSpPr>
          <p:cNvPr id="5" name="Title 4"/>
          <p:cNvSpPr>
            <a:spLocks noGrp="1"/>
          </p:cNvSpPr>
          <p:nvPr>
            <p:ph type="title"/>
          </p:nvPr>
        </p:nvSpPr>
        <p:spPr>
          <a:xfrm>
            <a:off x="1981200" y="926169"/>
            <a:ext cx="8229600" cy="1143000"/>
          </a:xfrm>
        </p:spPr>
        <p:txBody>
          <a:bodyPr>
            <a:normAutofit/>
          </a:bodyPr>
          <a:lstStyle/>
          <a:p>
            <a:r>
              <a:rPr lang="en-US" sz="4000" spc="-150" dirty="0">
                <a:latin typeface="Calibri" panose="020F0502020204030204" pitchFamily="34" charset="0"/>
              </a:rPr>
              <a:t>Duties of Guardian</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69CE4D23-86F4-495D-B32B-D063EBFF6DE1}"/>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11</a:t>
            </a:fld>
            <a:endParaRPr lang="en-US" dirty="0"/>
          </a:p>
        </p:txBody>
      </p:sp>
    </p:spTree>
    <p:extLst>
      <p:ext uri="{BB962C8B-B14F-4D97-AF65-F5344CB8AC3E}">
        <p14:creationId xmlns:p14="http://schemas.microsoft.com/office/powerpoint/2010/main" val="23612912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089212" y="2286000"/>
            <a:ext cx="10031506" cy="3913094"/>
          </a:xfrm>
        </p:spPr>
        <p:txBody>
          <a:bodyPr>
            <a:normAutofit/>
          </a:bodyPr>
          <a:lstStyle/>
          <a:p>
            <a:pPr marL="255588" indent="-255588">
              <a:lnSpc>
                <a:spcPts val="2900"/>
              </a:lnSpc>
              <a:spcBef>
                <a:spcPts val="0"/>
              </a:spcBef>
              <a:spcAft>
                <a:spcPts val="1200"/>
              </a:spcAft>
              <a:defRPr/>
            </a:pPr>
            <a:r>
              <a:rPr lang="en-US" dirty="0">
                <a:latin typeface="Calibri" panose="020F0502020204030204" pitchFamily="34" charset="0"/>
              </a:rPr>
              <a:t>Any qualified person over age 18 years</a:t>
            </a:r>
          </a:p>
          <a:p>
            <a:pPr marL="255588" indent="-255588">
              <a:lnSpc>
                <a:spcPts val="2900"/>
              </a:lnSpc>
              <a:spcBef>
                <a:spcPts val="0"/>
              </a:spcBef>
              <a:spcAft>
                <a:spcPts val="1200"/>
              </a:spcAft>
              <a:defRPr/>
            </a:pPr>
            <a:r>
              <a:rPr lang="en-US" dirty="0">
                <a:latin typeface="Calibri" panose="020F0502020204030204" pitchFamily="34" charset="0"/>
              </a:rPr>
              <a:t>NOT the AFC caregiver</a:t>
            </a:r>
          </a:p>
          <a:p>
            <a:pPr marL="255588" indent="-255588">
              <a:lnSpc>
                <a:spcPts val="2900"/>
              </a:lnSpc>
              <a:spcBef>
                <a:spcPts val="0"/>
              </a:spcBef>
              <a:spcAft>
                <a:spcPts val="600"/>
              </a:spcAft>
              <a:defRPr/>
            </a:pPr>
            <a:r>
              <a:rPr lang="en-US" dirty="0">
                <a:latin typeface="Calibri" panose="020F0502020204030204" pitchFamily="34" charset="0"/>
              </a:rPr>
              <a:t>Court to follow </a:t>
            </a:r>
            <a:r>
              <a:rPr lang="en-US" u="sng" dirty="0">
                <a:latin typeface="Calibri" panose="020F0502020204030204" pitchFamily="34" charset="0"/>
              </a:rPr>
              <a:t>priority</a:t>
            </a:r>
            <a:r>
              <a:rPr lang="en-US" dirty="0">
                <a:latin typeface="Calibri" panose="020F0502020204030204" pitchFamily="34" charset="0"/>
              </a:rPr>
              <a:t> list if person is appropriate:</a:t>
            </a:r>
          </a:p>
          <a:p>
            <a:pPr marL="515938" lvl="1">
              <a:lnSpc>
                <a:spcPts val="2700"/>
              </a:lnSpc>
              <a:spcBef>
                <a:spcPts val="0"/>
              </a:spcBef>
              <a:spcAft>
                <a:spcPts val="600"/>
              </a:spcAft>
              <a:buFont typeface="Tahoma" charset="0"/>
              <a:buChar char="–"/>
              <a:defRPr/>
            </a:pPr>
            <a:r>
              <a:rPr lang="en-US" sz="2600" dirty="0">
                <a:latin typeface="Calibri" panose="020F0502020204030204" pitchFamily="34" charset="0"/>
              </a:rPr>
              <a:t>Protected Person’s nomination in durable power of attorney</a:t>
            </a:r>
          </a:p>
          <a:p>
            <a:pPr marL="515938" lvl="1">
              <a:lnSpc>
                <a:spcPts val="2700"/>
              </a:lnSpc>
              <a:spcBef>
                <a:spcPts val="0"/>
              </a:spcBef>
              <a:spcAft>
                <a:spcPts val="600"/>
              </a:spcAft>
              <a:buFont typeface="Tahoma" charset="0"/>
              <a:buChar char="–"/>
              <a:defRPr/>
            </a:pPr>
            <a:r>
              <a:rPr lang="en-US" sz="2600" dirty="0">
                <a:latin typeface="Calibri" panose="020F0502020204030204" pitchFamily="34" charset="0"/>
              </a:rPr>
              <a:t>Spouse of Protected Person or person nominated in spouse’s will</a:t>
            </a:r>
          </a:p>
          <a:p>
            <a:pPr marL="515938" lvl="1">
              <a:lnSpc>
                <a:spcPts val="2700"/>
              </a:lnSpc>
              <a:spcBef>
                <a:spcPts val="0"/>
              </a:spcBef>
              <a:spcAft>
                <a:spcPts val="600"/>
              </a:spcAft>
              <a:buFont typeface="Tahoma" charset="0"/>
              <a:buChar char="–"/>
              <a:defRPr/>
            </a:pPr>
            <a:r>
              <a:rPr lang="en-US" sz="2600" dirty="0">
                <a:latin typeface="Calibri" panose="020F0502020204030204" pitchFamily="34" charset="0"/>
              </a:rPr>
              <a:t>Parent of Protected Person or person nominated in parent’s will</a:t>
            </a:r>
          </a:p>
          <a:p>
            <a:endParaRPr lang="en-US" dirty="0"/>
          </a:p>
        </p:txBody>
      </p:sp>
      <p:sp>
        <p:nvSpPr>
          <p:cNvPr id="5" name="Title 4"/>
          <p:cNvSpPr>
            <a:spLocks noGrp="1"/>
          </p:cNvSpPr>
          <p:nvPr>
            <p:ph type="title"/>
          </p:nvPr>
        </p:nvSpPr>
        <p:spPr>
          <a:xfrm>
            <a:off x="1881554" y="996109"/>
            <a:ext cx="8229600" cy="1143000"/>
          </a:xfrm>
        </p:spPr>
        <p:txBody>
          <a:bodyPr/>
          <a:lstStyle/>
          <a:p>
            <a:r>
              <a:rPr lang="en-US" spc="-150" dirty="0">
                <a:latin typeface="Calibri" panose="020F0502020204030204" pitchFamily="34" charset="0"/>
              </a:rPr>
              <a:t>Who May Be Guardian</a:t>
            </a:r>
            <a:endParaRPr lang="en-US"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00A1F2CA-D214-45D8-BE44-F61EADBE1C2D}"/>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12</a:t>
            </a:fld>
            <a:endParaRPr lang="en-US" dirty="0"/>
          </a:p>
        </p:txBody>
      </p:sp>
    </p:spTree>
    <p:extLst>
      <p:ext uri="{BB962C8B-B14F-4D97-AF65-F5344CB8AC3E}">
        <p14:creationId xmlns:p14="http://schemas.microsoft.com/office/powerpoint/2010/main" val="30580397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45CBE-9C29-49CF-88B4-A561FB01B8B3}"/>
              </a:ext>
            </a:extLst>
          </p:cNvPr>
          <p:cNvSpPr>
            <a:spLocks noGrp="1"/>
          </p:cNvSpPr>
          <p:nvPr>
            <p:ph type="title"/>
          </p:nvPr>
        </p:nvSpPr>
        <p:spPr/>
        <p:txBody>
          <a:bodyPr/>
          <a:lstStyle/>
          <a:p>
            <a:r>
              <a:rPr lang="en-US" dirty="0"/>
              <a:t>AFC</a:t>
            </a:r>
          </a:p>
        </p:txBody>
      </p:sp>
      <p:sp>
        <p:nvSpPr>
          <p:cNvPr id="3" name="Content Placeholder 2">
            <a:extLst>
              <a:ext uri="{FF2B5EF4-FFF2-40B4-BE49-F238E27FC236}">
                <a16:creationId xmlns:a16="http://schemas.microsoft.com/office/drawing/2014/main" id="{866C63EA-7838-45A1-960A-395257BF7162}"/>
              </a:ext>
            </a:extLst>
          </p:cNvPr>
          <p:cNvSpPr>
            <a:spLocks noGrp="1"/>
          </p:cNvSpPr>
          <p:nvPr>
            <p:ph idx="1"/>
          </p:nvPr>
        </p:nvSpPr>
        <p:spPr>
          <a:xfrm>
            <a:off x="1791947" y="2047182"/>
            <a:ext cx="9740146" cy="3975276"/>
          </a:xfrm>
        </p:spPr>
        <p:txBody>
          <a:bodyPr/>
          <a:lstStyle/>
          <a:p>
            <a:pPr lvl="0">
              <a:spcBef>
                <a:spcPts val="0"/>
              </a:spcBef>
              <a:spcAft>
                <a:spcPts val="800"/>
              </a:spcAft>
            </a:pPr>
            <a:r>
              <a:rPr lang="en-US" dirty="0"/>
              <a:t>Adult Family Care/Adult Foster Care</a:t>
            </a:r>
          </a:p>
          <a:p>
            <a:pPr lvl="0">
              <a:spcBef>
                <a:spcPts val="0"/>
              </a:spcBef>
              <a:spcAft>
                <a:spcPts val="800"/>
              </a:spcAft>
            </a:pPr>
            <a:r>
              <a:rPr lang="en-US" dirty="0"/>
              <a:t>Program through MassHealth</a:t>
            </a:r>
          </a:p>
          <a:p>
            <a:pPr lvl="0">
              <a:spcBef>
                <a:spcPts val="0"/>
              </a:spcBef>
              <a:spcAft>
                <a:spcPts val="800"/>
              </a:spcAft>
            </a:pPr>
            <a:r>
              <a:rPr lang="en-US" dirty="0"/>
              <a:t>Needs assistance with ADLs: eating, bathing, toileting, dressing and transferring</a:t>
            </a:r>
          </a:p>
          <a:p>
            <a:pPr lvl="0">
              <a:spcBef>
                <a:spcPts val="0"/>
              </a:spcBef>
              <a:spcAft>
                <a:spcPts val="800"/>
              </a:spcAft>
            </a:pPr>
            <a:r>
              <a:rPr lang="en-US" dirty="0"/>
              <a:t>Caretaker receives tax-free stipend of $9,000-18,000 annually</a:t>
            </a:r>
          </a:p>
          <a:p>
            <a:pPr lvl="0">
              <a:spcBef>
                <a:spcPts val="0"/>
              </a:spcBef>
              <a:spcAft>
                <a:spcPts val="800"/>
              </a:spcAft>
            </a:pPr>
            <a:r>
              <a:rPr lang="en-US" dirty="0"/>
              <a:t>CAN NOT BE LEGAL GUARDIAN</a:t>
            </a:r>
          </a:p>
          <a:p>
            <a:endParaRPr lang="en-US" dirty="0"/>
          </a:p>
        </p:txBody>
      </p:sp>
    </p:spTree>
    <p:extLst>
      <p:ext uri="{BB962C8B-B14F-4D97-AF65-F5344CB8AC3E}">
        <p14:creationId xmlns:p14="http://schemas.microsoft.com/office/powerpoint/2010/main" val="2222279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362200" y="1758919"/>
            <a:ext cx="7391400" cy="4337081"/>
          </a:xfrm>
        </p:spPr>
        <p:txBody>
          <a:bodyPr>
            <a:normAutofit fontScale="92500"/>
          </a:bodyPr>
          <a:lstStyle/>
          <a:p>
            <a:pPr>
              <a:spcBef>
                <a:spcPts val="1200"/>
              </a:spcBef>
              <a:spcAft>
                <a:spcPts val="600"/>
              </a:spcAft>
              <a:defRPr/>
            </a:pPr>
            <a:r>
              <a:rPr lang="en-US" dirty="0">
                <a:latin typeface="Calibri" panose="020F0502020204030204" pitchFamily="34" charset="0"/>
              </a:rPr>
              <a:t>Anyone can petition for guardianship</a:t>
            </a:r>
          </a:p>
          <a:p>
            <a:pPr>
              <a:spcBef>
                <a:spcPts val="0"/>
              </a:spcBef>
              <a:spcAft>
                <a:spcPts val="600"/>
              </a:spcAft>
              <a:defRPr/>
            </a:pPr>
            <a:r>
              <a:rPr lang="en-US" dirty="0">
                <a:latin typeface="Calibri" panose="020F0502020204030204" pitchFamily="34" charset="0"/>
              </a:rPr>
              <a:t>Persons notified:</a:t>
            </a:r>
          </a:p>
          <a:p>
            <a:pPr lvl="1">
              <a:lnSpc>
                <a:spcPts val="2500"/>
              </a:lnSpc>
              <a:spcBef>
                <a:spcPts val="0"/>
              </a:spcBef>
              <a:spcAft>
                <a:spcPts val="600"/>
              </a:spcAft>
              <a:buFont typeface="Tahoma" charset="0"/>
              <a:buChar char="–"/>
              <a:defRPr/>
            </a:pPr>
            <a:r>
              <a:rPr lang="en-US" sz="2400" b="1" dirty="0">
                <a:latin typeface="Calibri" panose="020F0502020204030204" pitchFamily="34" charset="0"/>
              </a:rPr>
              <a:t>Protected Person – in hand service</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Parents and siblings </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Current Guardian and/or Conservator</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Representative Payee</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Persons living with Protected Person</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Any person nominated as Guardian by Protected Person</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Protected Person’s agent under a Power of Attorney</a:t>
            </a:r>
          </a:p>
          <a:p>
            <a:pPr lvl="1">
              <a:lnSpc>
                <a:spcPts val="2500"/>
              </a:lnSpc>
              <a:spcBef>
                <a:spcPts val="0"/>
              </a:spcBef>
              <a:spcAft>
                <a:spcPts val="600"/>
              </a:spcAft>
              <a:buFont typeface="Tahoma" charset="0"/>
              <a:buChar char="–"/>
              <a:defRPr/>
            </a:pPr>
            <a:r>
              <a:rPr lang="en-US" sz="2400" dirty="0">
                <a:latin typeface="Calibri" panose="020F0502020204030204" pitchFamily="34" charset="0"/>
              </a:rPr>
              <a:t>Department of Developmental Services (DDS) if ID/</a:t>
            </a:r>
            <a:r>
              <a:rPr lang="en-US" sz="2400" dirty="0" err="1">
                <a:latin typeface="Calibri" panose="020F0502020204030204" pitchFamily="34" charset="0"/>
              </a:rPr>
              <a:t>ASD</a:t>
            </a:r>
            <a:endParaRPr lang="en-US" sz="2400" dirty="0">
              <a:latin typeface="Calibri" panose="020F0502020204030204" pitchFamily="34" charset="0"/>
            </a:endParaRPr>
          </a:p>
        </p:txBody>
      </p:sp>
      <p:sp>
        <p:nvSpPr>
          <p:cNvPr id="5" name="Title 4"/>
          <p:cNvSpPr>
            <a:spLocks noGrp="1"/>
          </p:cNvSpPr>
          <p:nvPr>
            <p:ph type="title"/>
          </p:nvPr>
        </p:nvSpPr>
        <p:spPr>
          <a:xfrm>
            <a:off x="1649511" y="927409"/>
            <a:ext cx="8229600" cy="831510"/>
          </a:xfrm>
        </p:spPr>
        <p:txBody>
          <a:bodyPr>
            <a:normAutofit/>
          </a:bodyPr>
          <a:lstStyle/>
          <a:p>
            <a:pPr>
              <a:lnSpc>
                <a:spcPts val="3900"/>
              </a:lnSpc>
            </a:pPr>
            <a:r>
              <a:rPr lang="en-US" sz="4000" spc="-150" dirty="0">
                <a:latin typeface="Calibri" panose="020F0502020204030204" pitchFamily="34" charset="0"/>
              </a:rPr>
              <a:t>Notice Requirements of Guardianship</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11839EC2-D1DB-480B-8201-AFFC4A56F8D1}"/>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14</a:t>
            </a:fld>
            <a:endParaRPr lang="en-US" dirty="0"/>
          </a:p>
        </p:txBody>
      </p:sp>
    </p:spTree>
    <p:extLst>
      <p:ext uri="{BB962C8B-B14F-4D97-AF65-F5344CB8AC3E}">
        <p14:creationId xmlns:p14="http://schemas.microsoft.com/office/powerpoint/2010/main" val="40179589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24000" y="2438401"/>
            <a:ext cx="8910918" cy="2209800"/>
          </a:xfrm>
        </p:spPr>
        <p:txBody>
          <a:bodyPr>
            <a:normAutofit/>
          </a:bodyPr>
          <a:lstStyle/>
          <a:p>
            <a:pPr>
              <a:spcBef>
                <a:spcPts val="1200"/>
              </a:spcBef>
              <a:spcAft>
                <a:spcPts val="600"/>
              </a:spcAft>
              <a:defRPr/>
            </a:pPr>
            <a:r>
              <a:rPr lang="en-US" dirty="0">
                <a:latin typeface="Calibri" panose="020F0502020204030204" pitchFamily="34" charset="0"/>
              </a:rPr>
              <a:t>Protected Person has rights during proceedings:</a:t>
            </a:r>
          </a:p>
          <a:p>
            <a:pPr lvl="1">
              <a:spcBef>
                <a:spcPts val="0"/>
              </a:spcBef>
              <a:spcAft>
                <a:spcPts val="1200"/>
              </a:spcAft>
              <a:buFont typeface="Tahoma" charset="0"/>
              <a:buChar char="–"/>
              <a:defRPr/>
            </a:pPr>
            <a:r>
              <a:rPr lang="en-US" sz="2600" dirty="0">
                <a:latin typeface="Calibri" panose="020F0502020204030204" pitchFamily="34" charset="0"/>
              </a:rPr>
              <a:t>Right to counsel</a:t>
            </a:r>
          </a:p>
          <a:p>
            <a:pPr lvl="1">
              <a:spcBef>
                <a:spcPts val="0"/>
              </a:spcBef>
              <a:spcAft>
                <a:spcPts val="1200"/>
              </a:spcAft>
              <a:buFont typeface="Tahoma" charset="0"/>
              <a:buChar char="–"/>
              <a:defRPr/>
            </a:pPr>
            <a:r>
              <a:rPr lang="en-US" sz="2600" dirty="0">
                <a:latin typeface="Calibri" panose="020F0502020204030204" pitchFamily="34" charset="0"/>
              </a:rPr>
              <a:t>Right to be present at hearing</a:t>
            </a:r>
          </a:p>
          <a:p>
            <a:pPr lvl="1">
              <a:spcBef>
                <a:spcPts val="0"/>
              </a:spcBef>
              <a:spcAft>
                <a:spcPts val="1200"/>
              </a:spcAft>
              <a:buFont typeface="Tahoma" charset="0"/>
              <a:buChar char="–"/>
              <a:defRPr/>
            </a:pPr>
            <a:r>
              <a:rPr lang="en-US" sz="2600" dirty="0">
                <a:latin typeface="Calibri" panose="020F0502020204030204" pitchFamily="34" charset="0"/>
              </a:rPr>
              <a:t>Right to have the Guardianship limited</a:t>
            </a:r>
          </a:p>
          <a:p>
            <a:endParaRPr lang="en-US" dirty="0"/>
          </a:p>
        </p:txBody>
      </p:sp>
      <p:sp>
        <p:nvSpPr>
          <p:cNvPr id="5" name="Title 4"/>
          <p:cNvSpPr>
            <a:spLocks noGrp="1"/>
          </p:cNvSpPr>
          <p:nvPr>
            <p:ph type="title"/>
          </p:nvPr>
        </p:nvSpPr>
        <p:spPr>
          <a:xfrm>
            <a:off x="1981200" y="1371600"/>
            <a:ext cx="8229600" cy="1143000"/>
          </a:xfrm>
        </p:spPr>
        <p:txBody>
          <a:bodyPr/>
          <a:lstStyle/>
          <a:p>
            <a:r>
              <a:rPr lang="en-US" spc="-100" dirty="0">
                <a:latin typeface="Calibri" panose="020F0502020204030204" pitchFamily="34" charset="0"/>
              </a:rPr>
              <a:t>Protections</a:t>
            </a:r>
            <a:r>
              <a:rPr lang="en-US" spc="-100" dirty="0"/>
              <a:t> </a:t>
            </a:r>
          </a:p>
        </p:txBody>
      </p:sp>
      <p:sp>
        <p:nvSpPr>
          <p:cNvPr id="4" name="Slide Number Placeholder 26">
            <a:extLst>
              <a:ext uri="{FF2B5EF4-FFF2-40B4-BE49-F238E27FC236}">
                <a16:creationId xmlns:a16="http://schemas.microsoft.com/office/drawing/2014/main" id="{66314B54-555F-4A0A-BEE3-F1C45B43784D}"/>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15</a:t>
            </a:fld>
            <a:endParaRPr lang="en-US" dirty="0"/>
          </a:p>
        </p:txBody>
      </p:sp>
    </p:spTree>
    <p:extLst>
      <p:ext uri="{BB962C8B-B14F-4D97-AF65-F5344CB8AC3E}">
        <p14:creationId xmlns:p14="http://schemas.microsoft.com/office/powerpoint/2010/main" val="23778603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1170" y="2675908"/>
            <a:ext cx="8309891" cy="2665491"/>
          </a:xfrm>
        </p:spPr>
        <p:txBody>
          <a:bodyPr/>
          <a:lstStyle/>
          <a:p>
            <a:pPr>
              <a:lnSpc>
                <a:spcPts val="3100"/>
              </a:lnSpc>
              <a:spcBef>
                <a:spcPts val="0"/>
              </a:spcBef>
              <a:spcAft>
                <a:spcPts val="1200"/>
              </a:spcAft>
              <a:defRPr/>
            </a:pPr>
            <a:r>
              <a:rPr lang="en-US" sz="3000" dirty="0">
                <a:latin typeface="Calibri" panose="020F0502020204030204" pitchFamily="34" charset="0"/>
              </a:rPr>
              <a:t>Notify court when Protected Person’s condition has changed</a:t>
            </a:r>
          </a:p>
          <a:p>
            <a:pPr>
              <a:lnSpc>
                <a:spcPts val="3100"/>
              </a:lnSpc>
              <a:spcBef>
                <a:spcPts val="0"/>
              </a:spcBef>
              <a:spcAft>
                <a:spcPts val="600"/>
              </a:spcAft>
              <a:defRPr/>
            </a:pPr>
            <a:r>
              <a:rPr lang="en-US" sz="3000" dirty="0">
                <a:latin typeface="Calibri" panose="020F0502020204030204" pitchFamily="34" charset="0"/>
              </a:rPr>
              <a:t>Guardian Care Plan Report</a:t>
            </a:r>
          </a:p>
          <a:p>
            <a:pPr lvl="1">
              <a:spcBef>
                <a:spcPts val="0"/>
              </a:spcBef>
              <a:spcAft>
                <a:spcPts val="600"/>
              </a:spcAft>
              <a:buFont typeface="Tahoma" charset="0"/>
              <a:buChar char="–"/>
              <a:defRPr/>
            </a:pPr>
            <a:r>
              <a:rPr lang="en-US" sz="2800" dirty="0">
                <a:latin typeface="Calibri" panose="020F0502020204030204" pitchFamily="34" charset="0"/>
              </a:rPr>
              <a:t>60 days from appointment</a:t>
            </a:r>
          </a:p>
          <a:p>
            <a:pPr lvl="1">
              <a:spcBef>
                <a:spcPts val="0"/>
              </a:spcBef>
              <a:spcAft>
                <a:spcPts val="1200"/>
              </a:spcAft>
              <a:buFont typeface="Tahoma" charset="0"/>
              <a:buChar char="–"/>
              <a:defRPr/>
            </a:pPr>
            <a:r>
              <a:rPr lang="en-US" sz="2800" dirty="0">
                <a:latin typeface="Calibri" panose="020F0502020204030204" pitchFamily="34" charset="0"/>
              </a:rPr>
              <a:t>Annually</a:t>
            </a:r>
          </a:p>
          <a:p>
            <a:endParaRPr lang="en-US" dirty="0"/>
          </a:p>
        </p:txBody>
      </p:sp>
      <p:sp>
        <p:nvSpPr>
          <p:cNvPr id="5" name="Title 4"/>
          <p:cNvSpPr>
            <a:spLocks noGrp="1"/>
          </p:cNvSpPr>
          <p:nvPr>
            <p:ph type="title"/>
          </p:nvPr>
        </p:nvSpPr>
        <p:spPr>
          <a:xfrm>
            <a:off x="2014396" y="1447800"/>
            <a:ext cx="8229600" cy="1143000"/>
          </a:xfrm>
        </p:spPr>
        <p:txBody>
          <a:bodyPr>
            <a:normAutofit/>
          </a:bodyPr>
          <a:lstStyle/>
          <a:p>
            <a:r>
              <a:rPr lang="en-US" sz="4000" spc="-100" dirty="0">
                <a:latin typeface="Calibri" panose="020F0502020204030204" pitchFamily="34" charset="0"/>
              </a:rPr>
              <a:t>Reporting Duties of Guardian</a:t>
            </a:r>
          </a:p>
        </p:txBody>
      </p:sp>
      <p:sp>
        <p:nvSpPr>
          <p:cNvPr id="4" name="Slide Number Placeholder 26">
            <a:extLst>
              <a:ext uri="{FF2B5EF4-FFF2-40B4-BE49-F238E27FC236}">
                <a16:creationId xmlns:a16="http://schemas.microsoft.com/office/drawing/2014/main" id="{CA03E483-64FE-4D5E-A522-C9DB9AD20D96}"/>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16</a:t>
            </a:fld>
            <a:endParaRPr lang="en-US" dirty="0"/>
          </a:p>
        </p:txBody>
      </p:sp>
    </p:spTree>
    <p:extLst>
      <p:ext uri="{BB962C8B-B14F-4D97-AF65-F5344CB8AC3E}">
        <p14:creationId xmlns:p14="http://schemas.microsoft.com/office/powerpoint/2010/main" val="27843736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362200" y="2209801"/>
            <a:ext cx="7391400" cy="3645091"/>
          </a:xfrm>
        </p:spPr>
        <p:txBody>
          <a:bodyPr/>
          <a:lstStyle/>
          <a:p>
            <a:pPr>
              <a:spcAft>
                <a:spcPts val="1200"/>
              </a:spcAft>
              <a:defRPr/>
            </a:pPr>
            <a:r>
              <a:rPr lang="en-US" dirty="0">
                <a:latin typeface="Calibri" panose="020F0502020204030204" pitchFamily="34" charset="0"/>
              </a:rPr>
              <a:t>A Guardian </a:t>
            </a:r>
            <a:r>
              <a:rPr lang="en-US" b="1" u="sng" dirty="0">
                <a:latin typeface="Calibri" panose="020F0502020204030204" pitchFamily="34" charset="0"/>
              </a:rPr>
              <a:t>cannot</a:t>
            </a:r>
            <a:r>
              <a:rPr lang="en-US" dirty="0">
                <a:latin typeface="Calibri" panose="020F0502020204030204" pitchFamily="34" charset="0"/>
              </a:rPr>
              <a:t>:</a:t>
            </a:r>
          </a:p>
          <a:p>
            <a:pPr lvl="1">
              <a:spcAft>
                <a:spcPts val="1200"/>
              </a:spcAft>
              <a:buFont typeface="Tahoma" charset="0"/>
              <a:buChar char="–"/>
              <a:defRPr/>
            </a:pPr>
            <a:r>
              <a:rPr lang="en-US" sz="2800" dirty="0">
                <a:latin typeface="Calibri" panose="020F0502020204030204" pitchFamily="34" charset="0"/>
              </a:rPr>
              <a:t>Admit or commit to a mental health facility</a:t>
            </a:r>
          </a:p>
          <a:p>
            <a:pPr lvl="1">
              <a:spcAft>
                <a:spcPts val="1200"/>
              </a:spcAft>
              <a:buFont typeface="Tahoma" charset="0"/>
              <a:buChar char="–"/>
              <a:defRPr/>
            </a:pPr>
            <a:r>
              <a:rPr lang="en-US" sz="2800" dirty="0">
                <a:latin typeface="Calibri" panose="020F0502020204030204" pitchFamily="34" charset="0"/>
              </a:rPr>
              <a:t>Admit to nursing facility</a:t>
            </a:r>
          </a:p>
          <a:p>
            <a:pPr lvl="1">
              <a:spcAft>
                <a:spcPts val="1200"/>
              </a:spcAft>
              <a:buFont typeface="Tahoma" charset="0"/>
              <a:buChar char="–"/>
              <a:defRPr/>
            </a:pPr>
            <a:r>
              <a:rPr lang="en-US" sz="2800" dirty="0">
                <a:latin typeface="Calibri" panose="020F0502020204030204" pitchFamily="34" charset="0"/>
              </a:rPr>
              <a:t>Consent to extraordinary treatment decisions requiring a substituted judgment determination</a:t>
            </a:r>
          </a:p>
          <a:p>
            <a:endParaRPr lang="en-US" dirty="0"/>
          </a:p>
        </p:txBody>
      </p:sp>
      <p:sp>
        <p:nvSpPr>
          <p:cNvPr id="5" name="Title 4"/>
          <p:cNvSpPr>
            <a:spLocks noGrp="1"/>
          </p:cNvSpPr>
          <p:nvPr>
            <p:ph type="title"/>
          </p:nvPr>
        </p:nvSpPr>
        <p:spPr>
          <a:xfrm>
            <a:off x="2057400" y="1219200"/>
            <a:ext cx="8229600" cy="1143000"/>
          </a:xfrm>
        </p:spPr>
        <p:txBody>
          <a:bodyPr>
            <a:normAutofit/>
          </a:bodyPr>
          <a:lstStyle/>
          <a:p>
            <a:r>
              <a:rPr lang="en-US" sz="4000" spc="-100" dirty="0">
                <a:latin typeface="Calibri" panose="020F0502020204030204" pitchFamily="34" charset="0"/>
              </a:rPr>
              <a:t>Limitation of the Guardian </a:t>
            </a:r>
          </a:p>
        </p:txBody>
      </p:sp>
      <p:sp>
        <p:nvSpPr>
          <p:cNvPr id="4" name="Slide Number Placeholder 26">
            <a:extLst>
              <a:ext uri="{FF2B5EF4-FFF2-40B4-BE49-F238E27FC236}">
                <a16:creationId xmlns:a16="http://schemas.microsoft.com/office/drawing/2014/main" id="{A545EFC6-994D-4432-8CB0-F99D95AE8ADE}"/>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17</a:t>
            </a:fld>
            <a:endParaRPr lang="en-US" dirty="0"/>
          </a:p>
        </p:txBody>
      </p:sp>
    </p:spTree>
    <p:extLst>
      <p:ext uri="{BB962C8B-B14F-4D97-AF65-F5344CB8AC3E}">
        <p14:creationId xmlns:p14="http://schemas.microsoft.com/office/powerpoint/2010/main" val="39396556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308195" y="1761478"/>
            <a:ext cx="8753382" cy="4479524"/>
          </a:xfrm>
        </p:spPr>
        <p:txBody>
          <a:bodyPr>
            <a:noAutofit/>
          </a:bodyPr>
          <a:lstStyle/>
          <a:p>
            <a:pPr marL="255588" indent="-255588">
              <a:lnSpc>
                <a:spcPts val="2600"/>
              </a:lnSpc>
              <a:spcBef>
                <a:spcPts val="0"/>
              </a:spcBef>
              <a:spcAft>
                <a:spcPts val="400"/>
              </a:spcAft>
              <a:defRPr/>
            </a:pPr>
            <a:r>
              <a:rPr lang="en-US" sz="2500" spc="-70" dirty="0">
                <a:latin typeface="Calibri" panose="020F0502020204030204" pitchFamily="34" charset="0"/>
              </a:rPr>
              <a:t>Administration of antipsychotic medication (Rogers Orders) </a:t>
            </a:r>
          </a:p>
          <a:p>
            <a:pPr marL="0" indent="0">
              <a:lnSpc>
                <a:spcPts val="2600"/>
              </a:lnSpc>
              <a:spcBef>
                <a:spcPts val="0"/>
              </a:spcBef>
              <a:spcAft>
                <a:spcPts val="400"/>
              </a:spcAft>
              <a:buNone/>
              <a:defRPr/>
            </a:pPr>
            <a:r>
              <a:rPr lang="en-US" sz="2500" spc="-70" dirty="0">
                <a:latin typeface="Calibri" panose="020F0502020204030204" pitchFamily="34" charset="0"/>
              </a:rPr>
              <a:t>                      annual renewal of treatment plan</a:t>
            </a:r>
          </a:p>
          <a:p>
            <a:pPr marL="255588" indent="-255588">
              <a:lnSpc>
                <a:spcPts val="2600"/>
              </a:lnSpc>
              <a:spcBef>
                <a:spcPts val="0"/>
              </a:spcBef>
              <a:spcAft>
                <a:spcPts val="400"/>
              </a:spcAft>
              <a:defRPr/>
            </a:pPr>
            <a:r>
              <a:rPr lang="en-US" sz="2500" spc="-70" dirty="0">
                <a:latin typeface="Calibri" panose="020F0502020204030204" pitchFamily="34" charset="0"/>
              </a:rPr>
              <a:t>Provision/withdrawal of life-prolonging treatment</a:t>
            </a:r>
          </a:p>
          <a:p>
            <a:pPr marL="255588" indent="-255588">
              <a:lnSpc>
                <a:spcPts val="2600"/>
              </a:lnSpc>
              <a:spcBef>
                <a:spcPts val="0"/>
              </a:spcBef>
              <a:spcAft>
                <a:spcPts val="400"/>
              </a:spcAft>
              <a:defRPr/>
            </a:pPr>
            <a:r>
              <a:rPr lang="en-US" sz="2500" spc="-70" dirty="0">
                <a:latin typeface="Calibri" panose="020F0502020204030204" pitchFamily="34" charset="0"/>
              </a:rPr>
              <a:t>Psychosurgery</a:t>
            </a:r>
          </a:p>
          <a:p>
            <a:pPr marL="255588" indent="-255588">
              <a:lnSpc>
                <a:spcPts val="2600"/>
              </a:lnSpc>
              <a:spcBef>
                <a:spcPts val="0"/>
              </a:spcBef>
              <a:spcAft>
                <a:spcPts val="400"/>
              </a:spcAft>
              <a:defRPr/>
            </a:pPr>
            <a:r>
              <a:rPr lang="en-US" sz="2500" spc="-70" dirty="0">
                <a:latin typeface="Calibri" panose="020F0502020204030204" pitchFamily="34" charset="0"/>
              </a:rPr>
              <a:t>Electroshock therapy </a:t>
            </a:r>
          </a:p>
          <a:p>
            <a:pPr marL="255588" indent="-255588">
              <a:lnSpc>
                <a:spcPts val="2600"/>
              </a:lnSpc>
              <a:spcBef>
                <a:spcPts val="0"/>
              </a:spcBef>
              <a:spcAft>
                <a:spcPts val="400"/>
              </a:spcAft>
              <a:defRPr/>
            </a:pPr>
            <a:r>
              <a:rPr lang="en-US" sz="2500" spc="-70" dirty="0">
                <a:latin typeface="Calibri" panose="020F0502020204030204" pitchFamily="34" charset="0"/>
              </a:rPr>
              <a:t>Sterilization </a:t>
            </a:r>
          </a:p>
          <a:p>
            <a:pPr marL="255588" indent="-255588">
              <a:lnSpc>
                <a:spcPts val="2600"/>
              </a:lnSpc>
              <a:spcBef>
                <a:spcPts val="0"/>
              </a:spcBef>
              <a:spcAft>
                <a:spcPts val="400"/>
              </a:spcAft>
              <a:defRPr/>
            </a:pPr>
            <a:r>
              <a:rPr lang="en-US" sz="2500" spc="-70" dirty="0">
                <a:latin typeface="Calibri" panose="020F0502020204030204" pitchFamily="34" charset="0"/>
              </a:rPr>
              <a:t>Abortion</a:t>
            </a:r>
          </a:p>
          <a:p>
            <a:pPr marL="255588" indent="-255588">
              <a:lnSpc>
                <a:spcPts val="2600"/>
              </a:lnSpc>
              <a:spcBef>
                <a:spcPts val="0"/>
              </a:spcBef>
              <a:spcAft>
                <a:spcPts val="400"/>
              </a:spcAft>
              <a:defRPr/>
            </a:pPr>
            <a:r>
              <a:rPr lang="en-US" sz="2500" spc="-70" dirty="0">
                <a:latin typeface="Calibri" panose="020F0502020204030204" pitchFamily="34" charset="0"/>
              </a:rPr>
              <a:t>Level III behavior modification plans </a:t>
            </a:r>
          </a:p>
          <a:p>
            <a:pPr marL="7938" indent="-7938">
              <a:lnSpc>
                <a:spcPts val="2600"/>
              </a:lnSpc>
              <a:spcBef>
                <a:spcPts val="0"/>
              </a:spcBef>
              <a:spcAft>
                <a:spcPts val="600"/>
              </a:spcAft>
              <a:buNone/>
              <a:defRPr/>
            </a:pPr>
            <a:r>
              <a:rPr lang="en-US" sz="2500" spc="-70" dirty="0">
                <a:latin typeface="Calibri" panose="020F0502020204030204" pitchFamily="34" charset="0"/>
              </a:rPr>
              <a:t>	Questions about whether a specific procedure requires a substituted judgment determination should be directed to the court, attorney, or state agency</a:t>
            </a:r>
          </a:p>
          <a:p>
            <a:pPr marL="7938" indent="-7938">
              <a:lnSpc>
                <a:spcPts val="2600"/>
              </a:lnSpc>
              <a:spcBef>
                <a:spcPts val="0"/>
              </a:spcBef>
              <a:spcAft>
                <a:spcPts val="600"/>
              </a:spcAft>
              <a:buNone/>
              <a:defRPr/>
            </a:pPr>
            <a:r>
              <a:rPr lang="en-US" sz="2500" spc="-70" dirty="0">
                <a:latin typeface="Calibri" panose="020F0502020204030204" pitchFamily="34" charset="0"/>
              </a:rPr>
              <a:t>                             </a:t>
            </a:r>
            <a:r>
              <a:rPr lang="en-US" sz="2500" i="1" spc="-70" dirty="0">
                <a:latin typeface="Calibri" panose="020F0502020204030204" pitchFamily="34" charset="0"/>
              </a:rPr>
              <a:t>GENERAL ANESTHESIA</a:t>
            </a:r>
            <a:endParaRPr lang="en-US" sz="2500" spc="-70" dirty="0">
              <a:latin typeface="Calibri" panose="020F0502020204030204" pitchFamily="34" charset="0"/>
            </a:endParaRPr>
          </a:p>
        </p:txBody>
      </p:sp>
      <p:sp>
        <p:nvSpPr>
          <p:cNvPr id="5" name="Title 4"/>
          <p:cNvSpPr>
            <a:spLocks noGrp="1"/>
          </p:cNvSpPr>
          <p:nvPr>
            <p:ph type="title"/>
          </p:nvPr>
        </p:nvSpPr>
        <p:spPr>
          <a:xfrm>
            <a:off x="1881554" y="905522"/>
            <a:ext cx="8229600" cy="1029070"/>
          </a:xfrm>
        </p:spPr>
        <p:txBody>
          <a:bodyPr>
            <a:normAutofit/>
          </a:bodyPr>
          <a:lstStyle/>
          <a:p>
            <a:pPr>
              <a:lnSpc>
                <a:spcPts val="3900"/>
              </a:lnSpc>
            </a:pPr>
            <a:r>
              <a:rPr lang="en-US" sz="4000" spc="-150" dirty="0">
                <a:latin typeface="Calibri" panose="020F0502020204030204" pitchFamily="34" charset="0"/>
              </a:rPr>
              <a:t>Substituted Judgment Determination </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F7C9BA24-1E59-480E-9020-2303F8FDAAD2}"/>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18</a:t>
            </a:fld>
            <a:endParaRPr lang="en-US" dirty="0"/>
          </a:p>
        </p:txBody>
      </p:sp>
    </p:spTree>
    <p:extLst>
      <p:ext uri="{BB962C8B-B14F-4D97-AF65-F5344CB8AC3E}">
        <p14:creationId xmlns:p14="http://schemas.microsoft.com/office/powerpoint/2010/main" val="39146535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895600" y="2362200"/>
            <a:ext cx="6172200" cy="3276600"/>
          </a:xfrm>
        </p:spPr>
        <p:txBody>
          <a:bodyPr>
            <a:normAutofit fontScale="92500"/>
          </a:bodyPr>
          <a:lstStyle/>
          <a:p>
            <a:pPr>
              <a:lnSpc>
                <a:spcPts val="2900"/>
              </a:lnSpc>
              <a:spcBef>
                <a:spcPts val="0"/>
              </a:spcBef>
              <a:spcAft>
                <a:spcPts val="1200"/>
              </a:spcAft>
              <a:defRPr/>
            </a:pPr>
            <a:r>
              <a:rPr lang="en-US" sz="2800" dirty="0">
                <a:latin typeface="Calibri" panose="020F0502020204030204" pitchFamily="34" charset="0"/>
              </a:rPr>
              <a:t>Protected Person’s expressed preference</a:t>
            </a:r>
          </a:p>
          <a:p>
            <a:pPr>
              <a:lnSpc>
                <a:spcPts val="2900"/>
              </a:lnSpc>
              <a:spcBef>
                <a:spcPts val="0"/>
              </a:spcBef>
              <a:spcAft>
                <a:spcPts val="1200"/>
              </a:spcAft>
              <a:defRPr/>
            </a:pPr>
            <a:r>
              <a:rPr lang="en-US" sz="2800" dirty="0">
                <a:latin typeface="Calibri" panose="020F0502020204030204" pitchFamily="34" charset="0"/>
              </a:rPr>
              <a:t>Protected Person’s religious beliefs</a:t>
            </a:r>
          </a:p>
          <a:p>
            <a:pPr>
              <a:lnSpc>
                <a:spcPts val="2900"/>
              </a:lnSpc>
              <a:spcBef>
                <a:spcPts val="0"/>
              </a:spcBef>
              <a:spcAft>
                <a:spcPts val="1200"/>
              </a:spcAft>
              <a:defRPr/>
            </a:pPr>
            <a:r>
              <a:rPr lang="en-US" sz="2800" dirty="0">
                <a:latin typeface="Calibri" panose="020F0502020204030204" pitchFamily="34" charset="0"/>
              </a:rPr>
              <a:t>Probability of and extent of side effects</a:t>
            </a:r>
          </a:p>
          <a:p>
            <a:pPr>
              <a:lnSpc>
                <a:spcPts val="2900"/>
              </a:lnSpc>
              <a:spcBef>
                <a:spcPts val="0"/>
              </a:spcBef>
              <a:spcAft>
                <a:spcPts val="1200"/>
              </a:spcAft>
              <a:defRPr/>
            </a:pPr>
            <a:r>
              <a:rPr lang="en-US" sz="2800" dirty="0">
                <a:latin typeface="Calibri" panose="020F0502020204030204" pitchFamily="34" charset="0"/>
              </a:rPr>
              <a:t>Prognosis with proposed action</a:t>
            </a:r>
          </a:p>
          <a:p>
            <a:pPr>
              <a:lnSpc>
                <a:spcPts val="2900"/>
              </a:lnSpc>
              <a:spcBef>
                <a:spcPts val="0"/>
              </a:spcBef>
              <a:spcAft>
                <a:spcPts val="1200"/>
              </a:spcAft>
              <a:defRPr/>
            </a:pPr>
            <a:r>
              <a:rPr lang="en-US" sz="2800" dirty="0">
                <a:latin typeface="Calibri" panose="020F0502020204030204" pitchFamily="34" charset="0"/>
              </a:rPr>
              <a:t>Prognosis without proposed action</a:t>
            </a:r>
          </a:p>
          <a:p>
            <a:pPr>
              <a:lnSpc>
                <a:spcPts val="2900"/>
              </a:lnSpc>
              <a:spcBef>
                <a:spcPts val="0"/>
              </a:spcBef>
              <a:spcAft>
                <a:spcPts val="1200"/>
              </a:spcAft>
              <a:defRPr/>
            </a:pPr>
            <a:r>
              <a:rPr lang="en-US" sz="2800" dirty="0">
                <a:latin typeface="Calibri" panose="020F0502020204030204" pitchFamily="34" charset="0"/>
              </a:rPr>
              <a:t>Impact on Protected Person’s family</a:t>
            </a:r>
          </a:p>
          <a:p>
            <a:endParaRPr lang="en-US" dirty="0"/>
          </a:p>
        </p:txBody>
      </p:sp>
      <p:sp>
        <p:nvSpPr>
          <p:cNvPr id="5" name="Title 4"/>
          <p:cNvSpPr>
            <a:spLocks noGrp="1"/>
          </p:cNvSpPr>
          <p:nvPr>
            <p:ph type="title"/>
          </p:nvPr>
        </p:nvSpPr>
        <p:spPr>
          <a:xfrm>
            <a:off x="1981200" y="1295400"/>
            <a:ext cx="8229600" cy="1143000"/>
          </a:xfrm>
        </p:spPr>
        <p:txBody>
          <a:bodyPr>
            <a:normAutofit/>
          </a:bodyPr>
          <a:lstStyle/>
          <a:p>
            <a:r>
              <a:rPr lang="en-US" sz="4000" spc="-100" dirty="0">
                <a:latin typeface="Calibri" panose="020F0502020204030204" pitchFamily="34" charset="0"/>
              </a:rPr>
              <a:t>Factors of Substituted Judgment</a:t>
            </a:r>
          </a:p>
        </p:txBody>
      </p:sp>
      <p:sp>
        <p:nvSpPr>
          <p:cNvPr id="4" name="Slide Number Placeholder 26">
            <a:extLst>
              <a:ext uri="{FF2B5EF4-FFF2-40B4-BE49-F238E27FC236}">
                <a16:creationId xmlns:a16="http://schemas.microsoft.com/office/drawing/2014/main" id="{B57DFCE7-8376-44EF-89E0-C2654E8280ED}"/>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19</a:t>
            </a:fld>
            <a:endParaRPr lang="en-US" dirty="0"/>
          </a:p>
        </p:txBody>
      </p:sp>
    </p:spTree>
    <p:extLst>
      <p:ext uri="{BB962C8B-B14F-4D97-AF65-F5344CB8AC3E}">
        <p14:creationId xmlns:p14="http://schemas.microsoft.com/office/powerpoint/2010/main" val="340114673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30400" y="1053747"/>
            <a:ext cx="8331200" cy="622093"/>
          </a:xfrm>
        </p:spPr>
        <p:txBody>
          <a:bodyPr/>
          <a:lstStyle/>
          <a:p>
            <a:r>
              <a:rPr lang="en-US" dirty="0"/>
              <a:t>Disclaimer</a:t>
            </a:r>
          </a:p>
        </p:txBody>
      </p:sp>
      <p:sp>
        <p:nvSpPr>
          <p:cNvPr id="5" name="Text Placeholder 4"/>
          <p:cNvSpPr>
            <a:spLocks noGrp="1"/>
          </p:cNvSpPr>
          <p:nvPr>
            <p:ph type="body" sz="quarter" idx="14"/>
          </p:nvPr>
        </p:nvSpPr>
        <p:spPr>
          <a:xfrm>
            <a:off x="968189" y="1683344"/>
            <a:ext cx="10327340" cy="5222968"/>
          </a:xfrm>
        </p:spPr>
        <p:txBody>
          <a:bodyPr/>
          <a:lstStyle/>
          <a:p>
            <a:pPr marL="684212" lvl="1" indent="-285750">
              <a:spcBef>
                <a:spcPts val="0"/>
              </a:spcBef>
              <a:spcAft>
                <a:spcPts val="1200"/>
              </a:spcAft>
              <a:buFont typeface="Arial" panose="020B0604020202020204" pitchFamily="34" charset="0"/>
              <a:buChar char="•"/>
            </a:pPr>
            <a:r>
              <a:rPr lang="en-US" sz="2000" dirty="0">
                <a:latin typeface="Trade Gothic"/>
              </a:rPr>
              <a:t>The content in this presentation was prepared for educational purposes only and is of a general nature. The materials provided do not constitute legal advice and are not intended to serve as a substitute for obtaining counsel. </a:t>
            </a:r>
          </a:p>
          <a:p>
            <a:pPr marL="684212" lvl="1" indent="-285750">
              <a:spcBef>
                <a:spcPts val="0"/>
              </a:spcBef>
              <a:spcAft>
                <a:spcPts val="1200"/>
              </a:spcAft>
              <a:buFont typeface="Arial" panose="020B0604020202020204" pitchFamily="34" charset="0"/>
              <a:buChar char="•"/>
            </a:pPr>
            <a:r>
              <a:rPr lang="en-US" sz="2000" dirty="0">
                <a:latin typeface="Trade Gothic"/>
              </a:rPr>
              <a:t>Although we endeavor to provide accurate and timely information, there can be no guarantee that such information is accurate as of the date it is received by you or that it will continue to be accurate in the future. </a:t>
            </a:r>
          </a:p>
          <a:p>
            <a:pPr marL="684212" lvl="1" indent="-285750">
              <a:spcBef>
                <a:spcPts val="0"/>
              </a:spcBef>
              <a:spcAft>
                <a:spcPts val="1200"/>
              </a:spcAft>
              <a:buFont typeface="Arial" panose="020B0604020202020204" pitchFamily="34" charset="0"/>
              <a:buChar char="•"/>
            </a:pPr>
            <a:r>
              <a:rPr lang="en-US" sz="2000" dirty="0">
                <a:latin typeface="Trade Gothic"/>
              </a:rPr>
              <a:t>Attorney-Client Relationship: Participation in this educational seminar does not create an attorney client relationship with Fletcher Tilton PC or any of the firm’s attorneys. An invitation to contact the firm is not a solicitation to provide professional services and should not be construed as a statement as to the availability of any of our attorneys to perform legal services in any jurisdiction in which such attorney is not permitted to practice.</a:t>
            </a:r>
          </a:p>
          <a:p>
            <a:pPr marL="684212" lvl="1" indent="-285750">
              <a:spcBef>
                <a:spcPts val="0"/>
              </a:spcBef>
              <a:spcAft>
                <a:spcPts val="1200"/>
              </a:spcAft>
              <a:buFont typeface="Arial" panose="020B0604020202020204" pitchFamily="34" charset="0"/>
              <a:buChar char="•"/>
            </a:pPr>
            <a:r>
              <a:rPr lang="en-US" sz="2000" dirty="0">
                <a:solidFill>
                  <a:prstClr val="black"/>
                </a:solidFill>
                <a:latin typeface="Trade Gothic"/>
              </a:rPr>
              <a:t>Fletcher Tilton PC is Massachusetts professional corporation. All rights are reserved. Protected by copyright and not for distribution.</a:t>
            </a:r>
          </a:p>
          <a:p>
            <a:pPr lvl="1" indent="-230188">
              <a:spcBef>
                <a:spcPts val="0"/>
              </a:spcBef>
            </a:pPr>
            <a:endParaRPr lang="en-US" sz="2000" dirty="0">
              <a:highlight>
                <a:srgbClr val="FFFF00"/>
              </a:highlight>
              <a:latin typeface="Trade Gothic"/>
            </a:endParaRPr>
          </a:p>
          <a:p>
            <a:pPr lvl="1" indent="-230188">
              <a:spcBef>
                <a:spcPts val="0"/>
              </a:spcBef>
            </a:pPr>
            <a:endParaRPr lang="en-US" sz="2600" dirty="0">
              <a:highlight>
                <a:srgbClr val="FF0000"/>
              </a:highlight>
            </a:endParaRPr>
          </a:p>
        </p:txBody>
      </p:sp>
      <p:sp>
        <p:nvSpPr>
          <p:cNvPr id="6" name="Slide Number Placeholder 5">
            <a:extLst>
              <a:ext uri="{FF2B5EF4-FFF2-40B4-BE49-F238E27FC236}">
                <a16:creationId xmlns:a16="http://schemas.microsoft.com/office/drawing/2014/main" id="{C66A11AF-D326-4841-9CB6-A0299B9A2FE2}"/>
              </a:ext>
            </a:extLst>
          </p:cNvPr>
          <p:cNvSpPr txBox="1">
            <a:spLocks/>
          </p:cNvSpPr>
          <p:nvPr/>
        </p:nvSpPr>
        <p:spPr>
          <a:xfrm>
            <a:off x="1658796" y="6535111"/>
            <a:ext cx="543208" cy="277624"/>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fld id="{A284DF44-ACF1-864E-A0CF-CF1A5819E331}" type="slidenum">
              <a:rPr lang="en-US">
                <a:solidFill>
                  <a:schemeClr val="bg1">
                    <a:lumMod val="85000"/>
                  </a:schemeClr>
                </a:solidFill>
              </a:rPr>
              <a:pPr algn="l"/>
              <a:t>2</a:t>
            </a:fld>
            <a:endParaRPr lang="en-US" dirty="0">
              <a:solidFill>
                <a:schemeClr val="bg1">
                  <a:lumMod val="85000"/>
                </a:schemeClr>
              </a:solidFill>
            </a:endParaRPr>
          </a:p>
        </p:txBody>
      </p:sp>
    </p:spTree>
    <p:extLst>
      <p:ext uri="{BB962C8B-B14F-4D97-AF65-F5344CB8AC3E}">
        <p14:creationId xmlns:p14="http://schemas.microsoft.com/office/powerpoint/2010/main" val="788739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4D173-F85D-4C98-B7E7-A54E3BC44135}"/>
              </a:ext>
            </a:extLst>
          </p:cNvPr>
          <p:cNvSpPr>
            <a:spLocks noGrp="1"/>
          </p:cNvSpPr>
          <p:nvPr>
            <p:ph type="title"/>
          </p:nvPr>
        </p:nvSpPr>
        <p:spPr>
          <a:xfrm>
            <a:off x="1981200" y="914400"/>
            <a:ext cx="8229600" cy="685800"/>
          </a:xfrm>
        </p:spPr>
        <p:txBody>
          <a:bodyPr>
            <a:normAutofit fontScale="90000"/>
          </a:bodyPr>
          <a:lstStyle/>
          <a:p>
            <a:pPr algn="ctr"/>
            <a:r>
              <a:rPr lang="en-US" dirty="0"/>
              <a:t>Supported Decision-Making </a:t>
            </a:r>
          </a:p>
        </p:txBody>
      </p:sp>
      <p:sp>
        <p:nvSpPr>
          <p:cNvPr id="3" name="Content Placeholder 2">
            <a:extLst>
              <a:ext uri="{FF2B5EF4-FFF2-40B4-BE49-F238E27FC236}">
                <a16:creationId xmlns:a16="http://schemas.microsoft.com/office/drawing/2014/main" id="{0A901D00-B99A-487C-8DF2-618945C40E90}"/>
              </a:ext>
            </a:extLst>
          </p:cNvPr>
          <p:cNvSpPr>
            <a:spLocks noGrp="1"/>
          </p:cNvSpPr>
          <p:nvPr>
            <p:ph idx="1"/>
          </p:nvPr>
        </p:nvSpPr>
        <p:spPr>
          <a:xfrm>
            <a:off x="1809750" y="1905001"/>
            <a:ext cx="8514980" cy="4084964"/>
          </a:xfrm>
        </p:spPr>
        <p:txBody>
          <a:bodyPr>
            <a:normAutofit fontScale="77500" lnSpcReduction="20000"/>
          </a:bodyPr>
          <a:lstStyle/>
          <a:p>
            <a:pPr>
              <a:spcAft>
                <a:spcPts val="900"/>
              </a:spcAft>
            </a:pPr>
            <a:r>
              <a:rPr lang="en-US" dirty="0">
                <a:solidFill>
                  <a:schemeClr val="tx1"/>
                </a:solidFill>
              </a:rPr>
              <a:t>The </a:t>
            </a:r>
            <a:r>
              <a:rPr lang="en-US" b="1" u="sng" dirty="0">
                <a:solidFill>
                  <a:schemeClr val="tx1"/>
                </a:solidFill>
              </a:rPr>
              <a:t>Individual</a:t>
            </a:r>
            <a:r>
              <a:rPr lang="en-US" dirty="0">
                <a:solidFill>
                  <a:schemeClr val="tx1"/>
                </a:solidFill>
              </a:rPr>
              <a:t> identifies the areas where he or she needs decision-making assistance — health care, employment, relationships, finances, etc. — and the type of support he or she needs.</a:t>
            </a:r>
          </a:p>
          <a:p>
            <a:pPr>
              <a:spcAft>
                <a:spcPts val="900"/>
              </a:spcAft>
            </a:pPr>
            <a:r>
              <a:rPr lang="en-US" dirty="0">
                <a:solidFill>
                  <a:schemeClr val="tx1"/>
                </a:solidFill>
              </a:rPr>
              <a:t>The Individual chooses Supporter/Team of Supporters that he or she trusts.</a:t>
            </a:r>
          </a:p>
          <a:p>
            <a:pPr>
              <a:spcAft>
                <a:spcPts val="900"/>
              </a:spcAft>
            </a:pPr>
            <a:r>
              <a:rPr lang="en-US" dirty="0">
                <a:solidFill>
                  <a:schemeClr val="tx1"/>
                </a:solidFill>
              </a:rPr>
              <a:t>Supporters commit to providing information to the Individual so that he or she can make his or her own decisions.</a:t>
            </a:r>
          </a:p>
          <a:p>
            <a:pPr>
              <a:spcAft>
                <a:spcPts val="900"/>
              </a:spcAft>
            </a:pPr>
            <a:r>
              <a:rPr lang="en-US" dirty="0">
                <a:solidFill>
                  <a:schemeClr val="tx1"/>
                </a:solidFill>
              </a:rPr>
              <a:t>Training and support should start early to promote independence</a:t>
            </a:r>
            <a:endParaRPr lang="en-US" dirty="0"/>
          </a:p>
          <a:p>
            <a:endParaRPr lang="en-US" dirty="0"/>
          </a:p>
          <a:p>
            <a:endParaRPr lang="en-US" dirty="0"/>
          </a:p>
          <a:p>
            <a:endParaRPr lang="en-US" dirty="0"/>
          </a:p>
          <a:p>
            <a:endParaRPr lang="en-US" dirty="0"/>
          </a:p>
          <a:p>
            <a:endParaRPr lang="en-US" dirty="0"/>
          </a:p>
        </p:txBody>
      </p:sp>
      <p:sp>
        <p:nvSpPr>
          <p:cNvPr id="4" name="Slide Number Placeholder 5">
            <a:extLst>
              <a:ext uri="{FF2B5EF4-FFF2-40B4-BE49-F238E27FC236}">
                <a16:creationId xmlns:a16="http://schemas.microsoft.com/office/drawing/2014/main" id="{82BBB382-4FBD-4383-83C8-05EB08E0B637}"/>
              </a:ext>
            </a:extLst>
          </p:cNvPr>
          <p:cNvSpPr txBox="1">
            <a:spLocks/>
          </p:cNvSpPr>
          <p:nvPr/>
        </p:nvSpPr>
        <p:spPr>
          <a:xfrm>
            <a:off x="1581150" y="5748226"/>
            <a:ext cx="309674" cy="22860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800">
              <a:defRPr/>
            </a:pPr>
            <a:fld id="{6E936FC8-CADC-4773-84D8-D409D141A7C6}" type="slidenum">
              <a:rPr lang="en-US" sz="1200">
                <a:solidFill>
                  <a:prstClr val="white"/>
                </a:solidFill>
                <a:latin typeface="Calibri"/>
              </a:rPr>
              <a:pPr algn="ctr" defTabSz="685800">
                <a:defRPr/>
              </a:pPr>
              <a:t>20</a:t>
            </a:fld>
            <a:endParaRPr lang="en-US" sz="1200" dirty="0">
              <a:solidFill>
                <a:prstClr val="white"/>
              </a:solidFill>
              <a:latin typeface="Calibri"/>
            </a:endParaRPr>
          </a:p>
        </p:txBody>
      </p:sp>
    </p:spTree>
    <p:extLst>
      <p:ext uri="{BB962C8B-B14F-4D97-AF65-F5344CB8AC3E}">
        <p14:creationId xmlns:p14="http://schemas.microsoft.com/office/powerpoint/2010/main" val="239232128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1BE0CC-AE35-4989-A726-3E3881945F09}"/>
              </a:ext>
            </a:extLst>
          </p:cNvPr>
          <p:cNvSpPr>
            <a:spLocks noGrp="1"/>
          </p:cNvSpPr>
          <p:nvPr>
            <p:ph idx="1"/>
          </p:nvPr>
        </p:nvSpPr>
        <p:spPr>
          <a:xfrm>
            <a:off x="2023273" y="2017449"/>
            <a:ext cx="8229600" cy="4230951"/>
          </a:xfrm>
        </p:spPr>
        <p:txBody>
          <a:bodyPr>
            <a:normAutofit fontScale="92500" lnSpcReduction="10000"/>
          </a:bodyPr>
          <a:lstStyle/>
          <a:p>
            <a:pPr>
              <a:spcAft>
                <a:spcPts val="900"/>
              </a:spcAft>
            </a:pPr>
            <a:r>
              <a:rPr lang="en-US" dirty="0"/>
              <a:t>No court interaction</a:t>
            </a:r>
          </a:p>
          <a:p>
            <a:pPr>
              <a:spcAft>
                <a:spcPts val="900"/>
              </a:spcAft>
            </a:pPr>
            <a:r>
              <a:rPr lang="en-US" spc="-45" dirty="0"/>
              <a:t>ARC statement:  Autonomy, Decision-Making Supports and Guardianship </a:t>
            </a:r>
          </a:p>
          <a:p>
            <a:pPr marL="109728" indent="0">
              <a:spcAft>
                <a:spcPts val="900"/>
              </a:spcAft>
              <a:buNone/>
            </a:pPr>
            <a:r>
              <a:rPr lang="en-US" sz="2400" u="sng" spc="-45" dirty="0"/>
              <a:t>https://thearc.org/position-statements/autonomy-decision-making-supports-guardianship</a:t>
            </a:r>
            <a:endParaRPr lang="en-US" dirty="0"/>
          </a:p>
          <a:p>
            <a:r>
              <a:rPr lang="en-US" dirty="0"/>
              <a:t>United Nations Convention -2006 – individuals with ID have right to self determination and equality</a:t>
            </a:r>
          </a:p>
          <a:p>
            <a:pPr lvl="1"/>
            <a:r>
              <a:rPr lang="en-US" sz="3500" dirty="0"/>
              <a:t>Focus on abilities rather than disabilities</a:t>
            </a:r>
          </a:p>
        </p:txBody>
      </p:sp>
      <p:sp>
        <p:nvSpPr>
          <p:cNvPr id="3" name="Title 2">
            <a:extLst>
              <a:ext uri="{FF2B5EF4-FFF2-40B4-BE49-F238E27FC236}">
                <a16:creationId xmlns:a16="http://schemas.microsoft.com/office/drawing/2014/main" id="{A8B2A071-4D5D-4495-9ED7-5F0409F42EE5}"/>
              </a:ext>
            </a:extLst>
          </p:cNvPr>
          <p:cNvSpPr>
            <a:spLocks noGrp="1"/>
          </p:cNvSpPr>
          <p:nvPr>
            <p:ph type="title"/>
          </p:nvPr>
        </p:nvSpPr>
        <p:spPr>
          <a:xfrm>
            <a:off x="1544029" y="760490"/>
            <a:ext cx="8567638" cy="1189038"/>
          </a:xfrm>
        </p:spPr>
        <p:txBody>
          <a:bodyPr>
            <a:normAutofit/>
          </a:bodyPr>
          <a:lstStyle/>
          <a:p>
            <a:r>
              <a:rPr lang="en-US" dirty="0"/>
              <a:t>Supported Decision-Making</a:t>
            </a:r>
            <a:endParaRPr lang="en-US" sz="2200" dirty="0"/>
          </a:p>
        </p:txBody>
      </p:sp>
    </p:spTree>
    <p:extLst>
      <p:ext uri="{BB962C8B-B14F-4D97-AF65-F5344CB8AC3E}">
        <p14:creationId xmlns:p14="http://schemas.microsoft.com/office/powerpoint/2010/main" val="4492300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43300" y="2971800"/>
            <a:ext cx="4953000" cy="2438400"/>
          </a:xfrm>
        </p:spPr>
        <p:txBody>
          <a:bodyPr/>
          <a:lstStyle/>
          <a:p>
            <a:pPr>
              <a:lnSpc>
                <a:spcPts val="3300"/>
              </a:lnSpc>
              <a:spcBef>
                <a:spcPts val="0"/>
              </a:spcBef>
              <a:spcAft>
                <a:spcPts val="1200"/>
              </a:spcAft>
              <a:defRPr/>
            </a:pPr>
            <a:r>
              <a:rPr lang="en-US" dirty="0">
                <a:latin typeface="Calibri" panose="020F0502020204030204" pitchFamily="34" charset="0"/>
              </a:rPr>
              <a:t>Durable Power of Attorney</a:t>
            </a:r>
          </a:p>
          <a:p>
            <a:pPr>
              <a:lnSpc>
                <a:spcPts val="3300"/>
              </a:lnSpc>
              <a:spcBef>
                <a:spcPts val="0"/>
              </a:spcBef>
              <a:spcAft>
                <a:spcPts val="1200"/>
              </a:spcAft>
              <a:defRPr/>
            </a:pPr>
            <a:r>
              <a:rPr lang="en-US" dirty="0">
                <a:latin typeface="Calibri" panose="020F0502020204030204" pitchFamily="34" charset="0"/>
              </a:rPr>
              <a:t>Health Care Proxy</a:t>
            </a:r>
          </a:p>
          <a:p>
            <a:pPr>
              <a:lnSpc>
                <a:spcPts val="3300"/>
              </a:lnSpc>
              <a:spcBef>
                <a:spcPts val="0"/>
              </a:spcBef>
              <a:spcAft>
                <a:spcPts val="1200"/>
              </a:spcAft>
              <a:defRPr/>
            </a:pPr>
            <a:r>
              <a:rPr lang="en-US" dirty="0">
                <a:latin typeface="Calibri" panose="020F0502020204030204" pitchFamily="34" charset="0"/>
              </a:rPr>
              <a:t>Advocate Appointment</a:t>
            </a:r>
          </a:p>
          <a:p>
            <a:pPr>
              <a:lnSpc>
                <a:spcPts val="3300"/>
              </a:lnSpc>
              <a:spcBef>
                <a:spcPts val="0"/>
              </a:spcBef>
              <a:spcAft>
                <a:spcPts val="1200"/>
              </a:spcAft>
              <a:defRPr/>
            </a:pPr>
            <a:r>
              <a:rPr lang="en-US" dirty="0">
                <a:latin typeface="Calibri" panose="020F0502020204030204" pitchFamily="34" charset="0"/>
                <a:cs typeface="Calibri" panose="020F0502020204030204" pitchFamily="34" charset="0"/>
              </a:rPr>
              <a:t>HIPAA Release</a:t>
            </a:r>
          </a:p>
          <a:p>
            <a:pPr>
              <a:spcBef>
                <a:spcPts val="1200"/>
              </a:spcBef>
              <a:spcAft>
                <a:spcPts val="600"/>
              </a:spcAft>
              <a:defRPr/>
            </a:pPr>
            <a:endParaRPr lang="en-US" sz="2800" dirty="0">
              <a:latin typeface="Calibri" panose="020F0502020204030204" pitchFamily="34" charset="0"/>
            </a:endParaRPr>
          </a:p>
          <a:p>
            <a:endParaRPr lang="en-US" dirty="0"/>
          </a:p>
        </p:txBody>
      </p:sp>
      <p:sp>
        <p:nvSpPr>
          <p:cNvPr id="5" name="Title 4"/>
          <p:cNvSpPr>
            <a:spLocks noGrp="1"/>
          </p:cNvSpPr>
          <p:nvPr>
            <p:ph type="title"/>
          </p:nvPr>
        </p:nvSpPr>
        <p:spPr>
          <a:xfrm>
            <a:off x="1905000" y="1160928"/>
            <a:ext cx="8229600" cy="1447800"/>
          </a:xfrm>
        </p:spPr>
        <p:txBody>
          <a:bodyPr>
            <a:normAutofit/>
          </a:bodyPr>
          <a:lstStyle/>
          <a:p>
            <a:pPr>
              <a:lnSpc>
                <a:spcPts val="3900"/>
              </a:lnSpc>
            </a:pPr>
            <a:r>
              <a:rPr lang="en-US" sz="4000" spc="-100" dirty="0">
                <a:latin typeface="Calibri" panose="020F0502020204030204" pitchFamily="34" charset="0"/>
              </a:rPr>
              <a:t>Statutory Alternatives to </a:t>
            </a:r>
            <a:br>
              <a:rPr lang="en-US" sz="4000" spc="-100" dirty="0">
                <a:latin typeface="Calibri" panose="020F0502020204030204" pitchFamily="34" charset="0"/>
              </a:rPr>
            </a:br>
            <a:r>
              <a:rPr lang="en-US" sz="4000" spc="-100" dirty="0">
                <a:latin typeface="Calibri" panose="020F0502020204030204" pitchFamily="34" charset="0"/>
              </a:rPr>
              <a:t>Guardianship in Massachusetts</a:t>
            </a:r>
          </a:p>
        </p:txBody>
      </p:sp>
      <p:sp>
        <p:nvSpPr>
          <p:cNvPr id="4" name="Slide Number Placeholder 26">
            <a:extLst>
              <a:ext uri="{FF2B5EF4-FFF2-40B4-BE49-F238E27FC236}">
                <a16:creationId xmlns:a16="http://schemas.microsoft.com/office/drawing/2014/main" id="{7E002CDC-1E64-41F4-B1E0-5556F9DC3F03}"/>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22</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514600" y="2743201"/>
            <a:ext cx="7010400" cy="2883091"/>
          </a:xfrm>
        </p:spPr>
        <p:txBody>
          <a:bodyPr>
            <a:normAutofit fontScale="92500" lnSpcReduction="20000"/>
          </a:bodyPr>
          <a:lstStyle/>
          <a:p>
            <a:pPr marL="255588" indent="-255588">
              <a:spcBef>
                <a:spcPts val="1200"/>
              </a:spcBef>
              <a:spcAft>
                <a:spcPts val="600"/>
              </a:spcAft>
              <a:defRPr/>
            </a:pPr>
            <a:r>
              <a:rPr lang="en-US" dirty="0">
                <a:latin typeface="Calibri" panose="020F0502020204030204" pitchFamily="34" charset="0"/>
              </a:rPr>
              <a:t>Principal authorizes Agent or Advocate to perform acts on behalf of the Principal</a:t>
            </a:r>
          </a:p>
          <a:p>
            <a:pPr marL="255588" indent="-255588">
              <a:spcBef>
                <a:spcPts val="1200"/>
              </a:spcBef>
              <a:spcAft>
                <a:spcPts val="600"/>
              </a:spcAft>
              <a:defRPr/>
            </a:pPr>
            <a:r>
              <a:rPr lang="en-US" dirty="0">
                <a:latin typeface="Calibri" panose="020F0502020204030204" pitchFamily="34" charset="0"/>
              </a:rPr>
              <a:t>“Durable” means that the power remains valid despite the subsequent incapacity of the Principal</a:t>
            </a:r>
          </a:p>
          <a:p>
            <a:pPr marL="255588" indent="-255588">
              <a:spcBef>
                <a:spcPts val="1200"/>
              </a:spcBef>
              <a:spcAft>
                <a:spcPts val="600"/>
              </a:spcAft>
              <a:defRPr/>
            </a:pPr>
            <a:r>
              <a:rPr lang="en-US" dirty="0">
                <a:latin typeface="Calibri" panose="020F0502020204030204" pitchFamily="34" charset="0"/>
              </a:rPr>
              <a:t>Can take effect immediately or upon occurrence of a specific event</a:t>
            </a:r>
          </a:p>
        </p:txBody>
      </p:sp>
      <p:sp>
        <p:nvSpPr>
          <p:cNvPr id="5" name="Title 4"/>
          <p:cNvSpPr>
            <a:spLocks noGrp="1"/>
          </p:cNvSpPr>
          <p:nvPr>
            <p:ph type="title"/>
          </p:nvPr>
        </p:nvSpPr>
        <p:spPr>
          <a:xfrm>
            <a:off x="1905000" y="1371600"/>
            <a:ext cx="8229600" cy="1295400"/>
          </a:xfrm>
        </p:spPr>
        <p:txBody>
          <a:bodyPr>
            <a:normAutofit/>
          </a:bodyPr>
          <a:lstStyle/>
          <a:p>
            <a:pPr>
              <a:lnSpc>
                <a:spcPts val="3900"/>
              </a:lnSpc>
            </a:pPr>
            <a:r>
              <a:rPr lang="en-US" sz="4000" spc="-100" dirty="0">
                <a:latin typeface="Calibri" panose="020F0502020204030204" pitchFamily="34" charset="0"/>
              </a:rPr>
              <a:t>Durable Power of Attorney and </a:t>
            </a:r>
            <a:br>
              <a:rPr lang="en-US" sz="4000" spc="-100" dirty="0">
                <a:latin typeface="Calibri" panose="020F0502020204030204" pitchFamily="34" charset="0"/>
              </a:rPr>
            </a:br>
            <a:r>
              <a:rPr lang="en-US" sz="4000" spc="-100" dirty="0">
                <a:latin typeface="Calibri" panose="020F0502020204030204" pitchFamily="34" charset="0"/>
              </a:rPr>
              <a:t>Appointment of Advocate</a:t>
            </a:r>
          </a:p>
        </p:txBody>
      </p:sp>
      <p:sp>
        <p:nvSpPr>
          <p:cNvPr id="4" name="Slide Number Placeholder 26">
            <a:extLst>
              <a:ext uri="{FF2B5EF4-FFF2-40B4-BE49-F238E27FC236}">
                <a16:creationId xmlns:a16="http://schemas.microsoft.com/office/drawing/2014/main" id="{7D8C283B-E854-435D-91D5-B718C6E6BB7C}"/>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23</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133600" y="2374710"/>
            <a:ext cx="7848600" cy="3187891"/>
          </a:xfrm>
        </p:spPr>
        <p:txBody>
          <a:bodyPr>
            <a:normAutofit fontScale="92500" lnSpcReduction="10000"/>
          </a:bodyPr>
          <a:lstStyle/>
          <a:p>
            <a:pPr>
              <a:spcBef>
                <a:spcPts val="1200"/>
              </a:spcBef>
              <a:spcAft>
                <a:spcPts val="600"/>
              </a:spcAft>
              <a:defRPr/>
            </a:pPr>
            <a:r>
              <a:rPr lang="en-US" spc="-60" dirty="0">
                <a:latin typeface="Calibri" panose="020F0502020204030204" pitchFamily="34" charset="0"/>
              </a:rPr>
              <a:t>Deal with assets of the principal, e.g. buy, sell, borrow, gift, create trusts, etc.</a:t>
            </a:r>
          </a:p>
          <a:p>
            <a:pPr>
              <a:spcBef>
                <a:spcPts val="1200"/>
              </a:spcBef>
              <a:spcAft>
                <a:spcPts val="600"/>
              </a:spcAft>
              <a:defRPr/>
            </a:pPr>
            <a:r>
              <a:rPr lang="en-US" spc="-60" dirty="0">
                <a:latin typeface="Calibri" panose="020F0502020204030204" pitchFamily="34" charset="0"/>
              </a:rPr>
              <a:t>Personal decision-making, e.g. maintain standard of living, advocate, hire others to help, make funeral plans</a:t>
            </a:r>
          </a:p>
          <a:p>
            <a:pPr>
              <a:spcBef>
                <a:spcPts val="1200"/>
              </a:spcBef>
              <a:spcAft>
                <a:spcPts val="600"/>
              </a:spcAft>
              <a:defRPr/>
            </a:pPr>
            <a:r>
              <a:rPr lang="en-US" spc="-60" dirty="0">
                <a:latin typeface="Calibri" panose="020F0502020204030204" pitchFamily="34" charset="0"/>
              </a:rPr>
              <a:t>Advocacy in special education, D.D.S., D.M.H., health care and/or provider agency settings</a:t>
            </a:r>
            <a:endParaRPr lang="en-US" sz="2800" spc="-60" dirty="0">
              <a:latin typeface="Calibri" panose="020F0502020204030204" pitchFamily="34" charset="0"/>
            </a:endParaRPr>
          </a:p>
        </p:txBody>
      </p:sp>
      <p:sp>
        <p:nvSpPr>
          <p:cNvPr id="5" name="Title 4"/>
          <p:cNvSpPr>
            <a:spLocks noGrp="1"/>
          </p:cNvSpPr>
          <p:nvPr>
            <p:ph type="title"/>
          </p:nvPr>
        </p:nvSpPr>
        <p:spPr>
          <a:xfrm>
            <a:off x="1905000" y="1295400"/>
            <a:ext cx="8229600" cy="1143000"/>
          </a:xfrm>
        </p:spPr>
        <p:txBody>
          <a:bodyPr>
            <a:normAutofit/>
          </a:bodyPr>
          <a:lstStyle/>
          <a:p>
            <a:r>
              <a:rPr lang="en-US" sz="4000" spc="-100" dirty="0">
                <a:latin typeface="Calibri" panose="020F0502020204030204" pitchFamily="34" charset="0"/>
              </a:rPr>
              <a:t>Authority of Agent/Advocate</a:t>
            </a:r>
          </a:p>
        </p:txBody>
      </p:sp>
      <p:sp>
        <p:nvSpPr>
          <p:cNvPr id="4" name="Slide Number Placeholder 26">
            <a:extLst>
              <a:ext uri="{FF2B5EF4-FFF2-40B4-BE49-F238E27FC236}">
                <a16:creationId xmlns:a16="http://schemas.microsoft.com/office/drawing/2014/main" id="{C0F13568-1A38-4009-B331-6E07399B9AAB}"/>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210235" y="1905000"/>
            <a:ext cx="9318812" cy="4038600"/>
          </a:xfrm>
        </p:spPr>
        <p:txBody>
          <a:bodyPr>
            <a:normAutofit fontScale="92500" lnSpcReduction="10000"/>
          </a:bodyPr>
          <a:lstStyle/>
          <a:p>
            <a:pPr>
              <a:spcBef>
                <a:spcPts val="1200"/>
              </a:spcBef>
              <a:spcAft>
                <a:spcPts val="600"/>
              </a:spcAft>
              <a:defRPr/>
            </a:pPr>
            <a:r>
              <a:rPr lang="en-US" spc="-60" dirty="0">
                <a:latin typeface="Calibri" panose="020F0502020204030204" pitchFamily="34" charset="0"/>
              </a:rPr>
              <a:t>Principal designates a Health Care Agent</a:t>
            </a:r>
          </a:p>
          <a:p>
            <a:pPr>
              <a:spcBef>
                <a:spcPts val="1200"/>
              </a:spcBef>
              <a:spcAft>
                <a:spcPts val="600"/>
              </a:spcAft>
              <a:defRPr/>
            </a:pPr>
            <a:r>
              <a:rPr lang="en-US" spc="-60" dirty="0">
                <a:latin typeface="Calibri" panose="020F0502020204030204" pitchFamily="34" charset="0"/>
              </a:rPr>
              <a:t>Authority of Health Care Agent takes effect by written determination by physician that principal has lack of capacity to make or communicate health care decisions</a:t>
            </a:r>
          </a:p>
          <a:p>
            <a:pPr>
              <a:spcBef>
                <a:spcPts val="1200"/>
              </a:spcBef>
              <a:spcAft>
                <a:spcPts val="600"/>
              </a:spcAft>
              <a:defRPr/>
            </a:pPr>
            <a:r>
              <a:rPr lang="en-US" spc="-60" dirty="0">
                <a:latin typeface="Calibri" panose="020F0502020204030204" pitchFamily="34" charset="0"/>
              </a:rPr>
              <a:t>If incapacity due to mental health or developmental disability, physician must have or consult with a health care professional who has specialized training or experience in diagnosing or treating mental illness or developmental disabilities</a:t>
            </a:r>
            <a:endParaRPr lang="en-US" sz="2400" dirty="0"/>
          </a:p>
          <a:p>
            <a:endParaRPr lang="en-US" dirty="0"/>
          </a:p>
        </p:txBody>
      </p:sp>
      <p:sp>
        <p:nvSpPr>
          <p:cNvPr id="5" name="Title 4"/>
          <p:cNvSpPr>
            <a:spLocks noGrp="1"/>
          </p:cNvSpPr>
          <p:nvPr>
            <p:ph type="title"/>
          </p:nvPr>
        </p:nvSpPr>
        <p:spPr>
          <a:xfrm>
            <a:off x="2057400" y="1007806"/>
            <a:ext cx="8229600" cy="973394"/>
          </a:xfrm>
        </p:spPr>
        <p:txBody>
          <a:bodyPr>
            <a:normAutofit/>
          </a:bodyPr>
          <a:lstStyle/>
          <a:p>
            <a:r>
              <a:rPr lang="en-US" sz="4000" spc="-100" dirty="0">
                <a:latin typeface="Calibri" panose="020F0502020204030204" pitchFamily="34" charset="0"/>
              </a:rPr>
              <a:t>Health Care Proxy</a:t>
            </a:r>
          </a:p>
        </p:txBody>
      </p:sp>
      <p:sp>
        <p:nvSpPr>
          <p:cNvPr id="4" name="Slide Number Placeholder 26">
            <a:extLst>
              <a:ext uri="{FF2B5EF4-FFF2-40B4-BE49-F238E27FC236}">
                <a16:creationId xmlns:a16="http://schemas.microsoft.com/office/drawing/2014/main" id="{689BC7A7-171A-4A4C-9B0E-D14165C2CF69}"/>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881554" y="2286000"/>
            <a:ext cx="7643446" cy="3581400"/>
          </a:xfrm>
        </p:spPr>
        <p:txBody>
          <a:bodyPr>
            <a:normAutofit/>
          </a:bodyPr>
          <a:lstStyle/>
          <a:p>
            <a:pPr>
              <a:lnSpc>
                <a:spcPts val="3000"/>
              </a:lnSpc>
              <a:spcBef>
                <a:spcPts val="0"/>
              </a:spcBef>
              <a:spcAft>
                <a:spcPts val="1200"/>
              </a:spcAft>
              <a:defRPr/>
            </a:pPr>
            <a:r>
              <a:rPr lang="en-US" sz="2900" dirty="0">
                <a:latin typeface="Calibri" panose="020F0502020204030204" pitchFamily="34" charset="0"/>
              </a:rPr>
              <a:t>Provide consent or refusal for health care treatment</a:t>
            </a:r>
          </a:p>
          <a:p>
            <a:pPr>
              <a:lnSpc>
                <a:spcPts val="3000"/>
              </a:lnSpc>
              <a:spcBef>
                <a:spcPts val="0"/>
              </a:spcBef>
              <a:spcAft>
                <a:spcPts val="1200"/>
              </a:spcAft>
              <a:defRPr/>
            </a:pPr>
            <a:r>
              <a:rPr lang="en-US" sz="2900" dirty="0">
                <a:latin typeface="Calibri" panose="020F0502020204030204" pitchFamily="34" charset="0"/>
              </a:rPr>
              <a:t>Access to medical records</a:t>
            </a:r>
          </a:p>
          <a:p>
            <a:pPr>
              <a:lnSpc>
                <a:spcPts val="3000"/>
              </a:lnSpc>
              <a:spcBef>
                <a:spcPts val="0"/>
              </a:spcBef>
              <a:spcAft>
                <a:spcPts val="1200"/>
              </a:spcAft>
              <a:defRPr/>
            </a:pPr>
            <a:r>
              <a:rPr lang="en-US" sz="2900" dirty="0">
                <a:latin typeface="Calibri" panose="020F0502020204030204" pitchFamily="34" charset="0"/>
              </a:rPr>
              <a:t>Employ and discharge health care providers</a:t>
            </a:r>
          </a:p>
          <a:p>
            <a:pPr>
              <a:lnSpc>
                <a:spcPts val="3000"/>
              </a:lnSpc>
              <a:spcBef>
                <a:spcPts val="0"/>
              </a:spcBef>
              <a:spcAft>
                <a:spcPts val="1200"/>
              </a:spcAft>
              <a:defRPr/>
            </a:pPr>
            <a:r>
              <a:rPr lang="en-US" sz="2900" dirty="0">
                <a:latin typeface="Calibri" panose="020F0502020204030204" pitchFamily="34" charset="0"/>
              </a:rPr>
              <a:t>Provide consent for admission, transfer </a:t>
            </a:r>
            <a:br>
              <a:rPr lang="en-US" sz="2900" dirty="0">
                <a:latin typeface="Calibri" panose="020F0502020204030204" pitchFamily="34" charset="0"/>
              </a:rPr>
            </a:br>
            <a:r>
              <a:rPr lang="en-US" sz="2900" dirty="0">
                <a:latin typeface="Calibri" panose="020F0502020204030204" pitchFamily="34" charset="0"/>
              </a:rPr>
              <a:t>and discharge to hospitals</a:t>
            </a:r>
          </a:p>
          <a:p>
            <a:pPr>
              <a:lnSpc>
                <a:spcPts val="3000"/>
              </a:lnSpc>
              <a:spcBef>
                <a:spcPts val="0"/>
              </a:spcBef>
              <a:spcAft>
                <a:spcPts val="1200"/>
              </a:spcAft>
              <a:defRPr/>
            </a:pPr>
            <a:r>
              <a:rPr lang="en-US" sz="2900" dirty="0">
                <a:latin typeface="Calibri" panose="020F0502020204030204" pitchFamily="34" charset="0"/>
              </a:rPr>
              <a:t>Authorize relief from pain</a:t>
            </a:r>
          </a:p>
          <a:p>
            <a:pPr>
              <a:lnSpc>
                <a:spcPts val="3000"/>
              </a:lnSpc>
              <a:spcBef>
                <a:spcPts val="0"/>
              </a:spcBef>
              <a:spcAft>
                <a:spcPts val="1200"/>
              </a:spcAft>
            </a:pPr>
            <a:endParaRPr lang="en-US" dirty="0"/>
          </a:p>
        </p:txBody>
      </p:sp>
      <p:sp>
        <p:nvSpPr>
          <p:cNvPr id="5" name="Title 4"/>
          <p:cNvSpPr>
            <a:spLocks noGrp="1"/>
          </p:cNvSpPr>
          <p:nvPr>
            <p:ph type="title"/>
          </p:nvPr>
        </p:nvSpPr>
        <p:spPr>
          <a:xfrm>
            <a:off x="1905000" y="1219200"/>
            <a:ext cx="8229600" cy="1143000"/>
          </a:xfrm>
        </p:spPr>
        <p:txBody>
          <a:bodyPr>
            <a:normAutofit/>
          </a:bodyPr>
          <a:lstStyle/>
          <a:p>
            <a:r>
              <a:rPr lang="en-US" sz="4000" spc="-150" dirty="0">
                <a:latin typeface="Calibri" panose="020F0502020204030204" pitchFamily="34" charset="0"/>
              </a:rPr>
              <a:t>Health Care Agent Authority </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66CD131C-B87A-4F96-9516-76DD5FD59441}"/>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9EF3F23-DFC3-4783-9BF5-126C96B93945}"/>
              </a:ext>
            </a:extLst>
          </p:cNvPr>
          <p:cNvSpPr>
            <a:spLocks noGrp="1"/>
          </p:cNvSpPr>
          <p:nvPr>
            <p:ph idx="1"/>
          </p:nvPr>
        </p:nvSpPr>
        <p:spPr/>
        <p:txBody>
          <a:bodyPr>
            <a:normAutofit/>
          </a:bodyPr>
          <a:lstStyle/>
          <a:p>
            <a:r>
              <a:rPr lang="en-US" sz="3600" dirty="0"/>
              <a:t>Thank you for coming.</a:t>
            </a:r>
          </a:p>
          <a:p>
            <a:r>
              <a:rPr lang="en-US" sz="3600" dirty="0"/>
              <a:t>If you have additional questions, please contact me:</a:t>
            </a:r>
          </a:p>
          <a:p>
            <a:r>
              <a:rPr lang="en-US" sz="3600" dirty="0"/>
              <a:t>mgreene@fletchertilton.com</a:t>
            </a:r>
          </a:p>
        </p:txBody>
      </p:sp>
      <p:sp>
        <p:nvSpPr>
          <p:cNvPr id="3" name="Title 2">
            <a:extLst>
              <a:ext uri="{FF2B5EF4-FFF2-40B4-BE49-F238E27FC236}">
                <a16:creationId xmlns:a16="http://schemas.microsoft.com/office/drawing/2014/main" id="{20801E49-DAB5-4FB5-A104-8B33A50EDCAC}"/>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2008321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096000" y="3117125"/>
            <a:ext cx="3962400" cy="1097280"/>
          </a:xfrm>
        </p:spPr>
        <p:txBody>
          <a:bodyPr>
            <a:normAutofit fontScale="92500" lnSpcReduction="10000"/>
          </a:bodyPr>
          <a:lstStyle/>
          <a:p>
            <a:pPr marL="0" indent="0">
              <a:spcBef>
                <a:spcPts val="0"/>
              </a:spcBef>
              <a:buNone/>
            </a:pPr>
            <a:r>
              <a:rPr lang="en-US" b="1" dirty="0">
                <a:solidFill>
                  <a:srgbClr val="115E67"/>
                </a:solidFill>
                <a:latin typeface="Calibri" panose="020F0502020204030204" pitchFamily="34" charset="0"/>
              </a:rPr>
              <a:t>Meredith Greene, Esq.</a:t>
            </a:r>
          </a:p>
          <a:p>
            <a:pPr marL="0" indent="0">
              <a:spcBef>
                <a:spcPts val="0"/>
              </a:spcBef>
              <a:buNone/>
            </a:pPr>
            <a:r>
              <a:rPr lang="en-US" sz="2600" dirty="0">
                <a:latin typeface="Calibri" panose="020F0502020204030204" pitchFamily="34" charset="0"/>
              </a:rPr>
              <a:t>(508) 532-3515    mgreene@fletchertilton.com</a:t>
            </a:r>
          </a:p>
          <a:p>
            <a:endParaRPr lang="en-US" dirty="0"/>
          </a:p>
        </p:txBody>
      </p:sp>
      <p:pic>
        <p:nvPicPr>
          <p:cNvPr id="7" name="Picture 6" descr="FletcherTilton_Logo.jpg"/>
          <p:cNvPicPr>
            <a:picLocks noChangeAspect="1"/>
          </p:cNvPicPr>
          <p:nvPr/>
        </p:nvPicPr>
        <p:blipFill>
          <a:blip r:embed="rId2" cstate="print"/>
          <a:stretch>
            <a:fillRect/>
          </a:stretch>
        </p:blipFill>
        <p:spPr>
          <a:xfrm>
            <a:off x="3519780" y="4590624"/>
            <a:ext cx="4432851" cy="914400"/>
          </a:xfrm>
          <a:prstGeom prst="rect">
            <a:avLst/>
          </a:prstGeom>
        </p:spPr>
      </p:pic>
      <p:pic>
        <p:nvPicPr>
          <p:cNvPr id="9" name="Picture 8">
            <a:extLst>
              <a:ext uri="{FF2B5EF4-FFF2-40B4-BE49-F238E27FC236}">
                <a16:creationId xmlns:a16="http://schemas.microsoft.com/office/drawing/2014/main" id="{A36F02AA-7748-47C0-8818-626D67EAC7B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2861" b="9332"/>
          <a:stretch/>
        </p:blipFill>
        <p:spPr>
          <a:xfrm>
            <a:off x="1946511" y="1170096"/>
            <a:ext cx="2643761" cy="3200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0" name="Rectangle 9">
            <a:extLst>
              <a:ext uri="{FF2B5EF4-FFF2-40B4-BE49-F238E27FC236}">
                <a16:creationId xmlns:a16="http://schemas.microsoft.com/office/drawing/2014/main" id="{A4906E90-22CD-45AB-BD78-820227FB0FFB}"/>
              </a:ext>
            </a:extLst>
          </p:cNvPr>
          <p:cNvSpPr/>
          <p:nvPr/>
        </p:nvSpPr>
        <p:spPr>
          <a:xfrm>
            <a:off x="2768183" y="5881243"/>
            <a:ext cx="7734925" cy="307777"/>
          </a:xfrm>
          <a:prstGeom prst="rect">
            <a:avLst/>
          </a:prstGeom>
        </p:spPr>
        <p:txBody>
          <a:bodyPr wrap="square">
            <a:spAutoFit/>
          </a:bodyPr>
          <a:lstStyle/>
          <a:p>
            <a:pPr lvl="0">
              <a:buClr>
                <a:srgbClr val="2DA2BF"/>
              </a:buClr>
            </a:pPr>
            <a:r>
              <a:rPr lang="en-US" sz="1400" cap="all" spc="70" dirty="0">
                <a:latin typeface="Calibri" panose="020F0502020204030204" pitchFamily="34" charset="0"/>
              </a:rPr>
              <a:t>Framingham  </a:t>
            </a:r>
            <a:r>
              <a:rPr lang="en-US" sz="1400" cap="all" spc="70" dirty="0">
                <a:solidFill>
                  <a:srgbClr val="115E67"/>
                </a:solidFill>
                <a:latin typeface="Calibri" panose="020F0502020204030204" pitchFamily="34" charset="0"/>
                <a:sym typeface="Symbol"/>
              </a:rPr>
              <a:t>|</a:t>
            </a:r>
            <a:r>
              <a:rPr lang="en-US" sz="1400" cap="all" spc="70" dirty="0">
                <a:latin typeface="Calibri" panose="020F0502020204030204" pitchFamily="34" charset="0"/>
                <a:sym typeface="Symbol"/>
              </a:rPr>
              <a:t>  </a:t>
            </a:r>
            <a:r>
              <a:rPr lang="en-US" sz="1400" cap="all" spc="70" dirty="0">
                <a:latin typeface="Calibri" panose="020F0502020204030204" pitchFamily="34" charset="0"/>
              </a:rPr>
              <a:t>Worcester  </a:t>
            </a:r>
            <a:r>
              <a:rPr lang="en-US" sz="1400" cap="all" spc="70" dirty="0">
                <a:solidFill>
                  <a:srgbClr val="115E67"/>
                </a:solidFill>
                <a:latin typeface="Calibri" panose="020F0502020204030204" pitchFamily="34" charset="0"/>
                <a:sym typeface="Symbol"/>
              </a:rPr>
              <a:t>|</a:t>
            </a:r>
            <a:r>
              <a:rPr lang="en-US" sz="1400" cap="all" spc="70" dirty="0">
                <a:solidFill>
                  <a:prstClr val="black"/>
                </a:solidFill>
                <a:latin typeface="Calibri" panose="020F0502020204030204" pitchFamily="34" charset="0"/>
              </a:rPr>
              <a:t>  Boston</a:t>
            </a:r>
            <a:r>
              <a:rPr lang="en-US" sz="1400" cap="all" spc="70" dirty="0">
                <a:solidFill>
                  <a:srgbClr val="178399"/>
                </a:solidFill>
                <a:latin typeface="Calibri" panose="020F0502020204030204" pitchFamily="34" charset="0"/>
                <a:sym typeface="Symbol"/>
              </a:rPr>
              <a:t>  </a:t>
            </a:r>
            <a:r>
              <a:rPr lang="en-US" sz="1400" cap="all" spc="70" dirty="0">
                <a:solidFill>
                  <a:srgbClr val="115E67"/>
                </a:solidFill>
                <a:latin typeface="Calibri" panose="020F0502020204030204" pitchFamily="34" charset="0"/>
                <a:sym typeface="Symbol"/>
              </a:rPr>
              <a:t>|</a:t>
            </a:r>
            <a:r>
              <a:rPr lang="en-US" sz="1400" cap="all" spc="70" dirty="0">
                <a:solidFill>
                  <a:prstClr val="black"/>
                </a:solidFill>
                <a:latin typeface="Calibri" panose="020F0502020204030204" pitchFamily="34" charset="0"/>
              </a:rPr>
              <a:t>  </a:t>
            </a:r>
            <a:r>
              <a:rPr lang="en-US" sz="1400" cap="all" spc="70" dirty="0">
                <a:latin typeface="Calibri" panose="020F0502020204030204" pitchFamily="34" charset="0"/>
              </a:rPr>
              <a:t>Cape Cod  </a:t>
            </a:r>
            <a:r>
              <a:rPr lang="en-US" sz="1400" cap="all" spc="70" dirty="0">
                <a:solidFill>
                  <a:srgbClr val="115E67"/>
                </a:solidFill>
                <a:latin typeface="Calibri" panose="020F0502020204030204" pitchFamily="34" charset="0"/>
                <a:sym typeface="Symbol"/>
              </a:rPr>
              <a:t>|</a:t>
            </a:r>
            <a:r>
              <a:rPr lang="en-US" sz="1400" cap="all" spc="70" dirty="0">
                <a:solidFill>
                  <a:prstClr val="black"/>
                </a:solidFill>
                <a:latin typeface="Calibri" panose="020F0502020204030204" pitchFamily="34" charset="0"/>
              </a:rPr>
              <a:t>  Medfield  </a:t>
            </a:r>
            <a:r>
              <a:rPr lang="en-US" sz="1400" cap="all" spc="70" dirty="0">
                <a:solidFill>
                  <a:srgbClr val="115E67"/>
                </a:solidFill>
                <a:latin typeface="Calibri" panose="020F0502020204030204" pitchFamily="34" charset="0"/>
              </a:rPr>
              <a:t>|</a:t>
            </a:r>
            <a:r>
              <a:rPr lang="en-US" sz="1400" cap="all" spc="70" dirty="0">
                <a:solidFill>
                  <a:prstClr val="black"/>
                </a:solidFill>
                <a:latin typeface="Calibri" panose="020F0502020204030204" pitchFamily="34" charset="0"/>
              </a:rPr>
              <a:t>  Providence</a:t>
            </a:r>
          </a:p>
        </p:txBody>
      </p:sp>
      <p:sp>
        <p:nvSpPr>
          <p:cNvPr id="8" name="Slide Number Placeholder 26">
            <a:extLst>
              <a:ext uri="{FF2B5EF4-FFF2-40B4-BE49-F238E27FC236}">
                <a16:creationId xmlns:a16="http://schemas.microsoft.com/office/drawing/2014/main" id="{B9A28DA4-6AB8-4FF8-8268-59CF112C6F8B}"/>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28</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54769-35DF-4CD1-9D6F-F3B88123BF64}"/>
              </a:ext>
            </a:extLst>
          </p:cNvPr>
          <p:cNvSpPr>
            <a:spLocks noGrp="1"/>
          </p:cNvSpPr>
          <p:nvPr>
            <p:ph type="title"/>
          </p:nvPr>
        </p:nvSpPr>
        <p:spPr/>
        <p:txBody>
          <a:bodyPr/>
          <a:lstStyle/>
          <a:p>
            <a:r>
              <a:rPr lang="en-US" dirty="0"/>
              <a:t>Today’s Speaker</a:t>
            </a:r>
          </a:p>
        </p:txBody>
      </p:sp>
      <p:sp>
        <p:nvSpPr>
          <p:cNvPr id="3" name="Text Placeholder 2">
            <a:extLst>
              <a:ext uri="{FF2B5EF4-FFF2-40B4-BE49-F238E27FC236}">
                <a16:creationId xmlns:a16="http://schemas.microsoft.com/office/drawing/2014/main" id="{F795D543-52E3-4898-8440-36A1B1BB6993}"/>
              </a:ext>
            </a:extLst>
          </p:cNvPr>
          <p:cNvSpPr>
            <a:spLocks noGrp="1"/>
          </p:cNvSpPr>
          <p:nvPr>
            <p:ph type="body" sz="quarter" idx="14"/>
          </p:nvPr>
        </p:nvSpPr>
        <p:spPr>
          <a:xfrm>
            <a:off x="1640541" y="1837341"/>
            <a:ext cx="4741209" cy="4909036"/>
          </a:xfrm>
        </p:spPr>
        <p:txBody>
          <a:bodyPr/>
          <a:lstStyle/>
          <a:p>
            <a:pPr marL="0" indent="0">
              <a:buNone/>
            </a:pPr>
            <a:r>
              <a:rPr lang="en-US" sz="2400" b="1" dirty="0"/>
              <a:t>Meredith H. Greene </a:t>
            </a:r>
            <a:r>
              <a:rPr lang="en-US" sz="2400" dirty="0"/>
              <a:t>is a Special Needs Attorney and chair of the Special Needs Practice Group of Fletcher Tilton PC. She focuses on special needs planning, estate planning, guardianship, conservatorship, adult services advocacy, and government benefits advocacy.</a:t>
            </a:r>
          </a:p>
          <a:p>
            <a:endParaRPr lang="en-US" sz="2400" dirty="0"/>
          </a:p>
          <a:p>
            <a:pPr marL="0" indent="0">
              <a:buNone/>
            </a:pPr>
            <a:r>
              <a:rPr lang="en-US" sz="2400" dirty="0">
                <a:hlinkClick r:id="rId2">
                  <a:extLst>
                    <a:ext uri="{A12FA001-AC4F-418D-AE19-62706E023703}">
                      <ahyp:hlinkClr xmlns:ahyp="http://schemas.microsoft.com/office/drawing/2018/hyperlinkcolor" val="tx"/>
                    </a:ext>
                  </a:extLst>
                </a:hlinkClick>
              </a:rPr>
              <a:t>mgreene@fletchertilton.com</a:t>
            </a:r>
            <a:endParaRPr lang="en-US" sz="2400" dirty="0"/>
          </a:p>
          <a:p>
            <a:endParaRPr lang="en-US" dirty="0"/>
          </a:p>
        </p:txBody>
      </p:sp>
      <p:pic>
        <p:nvPicPr>
          <p:cNvPr id="5" name="Picture 4">
            <a:extLst>
              <a:ext uri="{FF2B5EF4-FFF2-40B4-BE49-F238E27FC236}">
                <a16:creationId xmlns:a16="http://schemas.microsoft.com/office/drawing/2014/main" id="{867D8DF4-B01C-471C-B78C-B2AD42B652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42527" y="1837341"/>
            <a:ext cx="3247736" cy="7772400"/>
          </a:xfrm>
          <a:prstGeom prst="rect">
            <a:avLst/>
          </a:prstGeom>
        </p:spPr>
      </p:pic>
    </p:spTree>
    <p:extLst>
      <p:ext uri="{BB962C8B-B14F-4D97-AF65-F5344CB8AC3E}">
        <p14:creationId xmlns:p14="http://schemas.microsoft.com/office/powerpoint/2010/main" val="3337300446"/>
      </p:ext>
    </p:extLst>
  </p:cSld>
  <p:clrMapOvr>
    <a:masterClrMapping/>
  </p:clrMapOvr>
  <mc:AlternateContent xmlns:mc="http://schemas.openxmlformats.org/markup-compatibility/2006" xmlns:p14="http://schemas.microsoft.com/office/powerpoint/2010/main">
    <mc:Choice Requires="p14">
      <p:transition p14:dur="10">
        <p:pull/>
      </p:transition>
    </mc:Choice>
    <mc:Fallback xmlns="">
      <p:transition>
        <p:pull/>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2209800"/>
            <a:ext cx="5029200" cy="3352800"/>
          </a:xfrm>
        </p:spPr>
        <p:txBody>
          <a:bodyPr>
            <a:noAutofit/>
          </a:bodyPr>
          <a:lstStyle/>
          <a:p>
            <a:pPr marL="227013" indent="-227013">
              <a:lnSpc>
                <a:spcPts val="3600"/>
              </a:lnSpc>
              <a:spcBef>
                <a:spcPts val="0"/>
              </a:spcBef>
              <a:spcAft>
                <a:spcPts val="600"/>
              </a:spcAft>
              <a:buClr>
                <a:srgbClr val="1F7B79"/>
              </a:buClr>
            </a:pPr>
            <a:r>
              <a:rPr lang="en-US" b="1" spc="-70" dirty="0">
                <a:latin typeface="Calibri" panose="020F0502020204030204" pitchFamily="34" charset="0"/>
              </a:rPr>
              <a:t>Overview</a:t>
            </a:r>
          </a:p>
          <a:p>
            <a:pPr marL="227013" indent="-227013">
              <a:lnSpc>
                <a:spcPts val="3600"/>
              </a:lnSpc>
              <a:spcBef>
                <a:spcPts val="0"/>
              </a:spcBef>
              <a:buClr>
                <a:srgbClr val="1F7B79"/>
              </a:buClr>
            </a:pPr>
            <a:r>
              <a:rPr lang="en-US" b="1" spc="-70" dirty="0">
                <a:latin typeface="Calibri" panose="020F0502020204030204" pitchFamily="34" charset="0"/>
              </a:rPr>
              <a:t>Guardianship </a:t>
            </a:r>
          </a:p>
          <a:p>
            <a:pPr marL="483045" lvl="1" indent="-227013">
              <a:lnSpc>
                <a:spcPts val="3600"/>
              </a:lnSpc>
              <a:spcBef>
                <a:spcPts val="0"/>
              </a:spcBef>
              <a:buClr>
                <a:srgbClr val="1F7B79"/>
              </a:buClr>
            </a:pPr>
            <a:r>
              <a:rPr lang="en-US" sz="2800" b="1" spc="-70" dirty="0">
                <a:latin typeface="Calibri" panose="020F0502020204030204" pitchFamily="34" charset="0"/>
              </a:rPr>
              <a:t>Powers and Duties of Guardian</a:t>
            </a:r>
          </a:p>
          <a:p>
            <a:pPr marL="483045" lvl="1" indent="-227013">
              <a:lnSpc>
                <a:spcPts val="3600"/>
              </a:lnSpc>
              <a:spcBef>
                <a:spcPts val="0"/>
              </a:spcBef>
              <a:buClr>
                <a:srgbClr val="1F7B79"/>
              </a:buClr>
            </a:pPr>
            <a:r>
              <a:rPr lang="en-US" sz="2800" b="1" spc="-70" dirty="0">
                <a:latin typeface="Calibri" panose="020F0502020204030204" pitchFamily="34" charset="0"/>
              </a:rPr>
              <a:t>Procedure</a:t>
            </a:r>
          </a:p>
          <a:p>
            <a:pPr marL="483045" lvl="1" indent="-227013">
              <a:lnSpc>
                <a:spcPts val="3600"/>
              </a:lnSpc>
              <a:spcBef>
                <a:spcPts val="0"/>
              </a:spcBef>
              <a:spcAft>
                <a:spcPts val="600"/>
              </a:spcAft>
              <a:buClr>
                <a:srgbClr val="1F7B79"/>
              </a:buClr>
            </a:pPr>
            <a:r>
              <a:rPr lang="en-US" sz="2800" b="1" spc="-70" dirty="0">
                <a:latin typeface="Calibri" panose="020F0502020204030204" pitchFamily="34" charset="0"/>
              </a:rPr>
              <a:t>Substituted Judgment</a:t>
            </a:r>
          </a:p>
          <a:p>
            <a:pPr marL="227013" indent="-227013">
              <a:lnSpc>
                <a:spcPts val="3600"/>
              </a:lnSpc>
              <a:spcBef>
                <a:spcPts val="0"/>
              </a:spcBef>
              <a:spcAft>
                <a:spcPts val="600"/>
              </a:spcAft>
              <a:buClr>
                <a:srgbClr val="1F7B79"/>
              </a:buClr>
            </a:pPr>
            <a:r>
              <a:rPr lang="en-US" b="1" spc="-70" dirty="0">
                <a:latin typeface="Calibri" panose="020F0502020204030204" pitchFamily="34" charset="0"/>
              </a:rPr>
              <a:t>Supported Decision Making</a:t>
            </a:r>
          </a:p>
          <a:p>
            <a:pPr marL="227013" indent="-227013">
              <a:lnSpc>
                <a:spcPct val="150000"/>
              </a:lnSpc>
              <a:spcBef>
                <a:spcPts val="0"/>
              </a:spcBef>
              <a:spcAft>
                <a:spcPts val="600"/>
              </a:spcAft>
              <a:buClr>
                <a:srgbClr val="1F7B79"/>
              </a:buClr>
            </a:pPr>
            <a:endParaRPr lang="en-US" sz="2800" b="1" spc="-70" dirty="0">
              <a:latin typeface="Calibri" panose="020F0502020204030204" pitchFamily="34" charset="0"/>
            </a:endParaRPr>
          </a:p>
        </p:txBody>
      </p:sp>
      <p:sp>
        <p:nvSpPr>
          <p:cNvPr id="2" name="Title 1"/>
          <p:cNvSpPr>
            <a:spLocks noGrp="1"/>
          </p:cNvSpPr>
          <p:nvPr>
            <p:ph type="title"/>
          </p:nvPr>
        </p:nvSpPr>
        <p:spPr>
          <a:xfrm>
            <a:off x="1981200" y="1371600"/>
            <a:ext cx="8229600" cy="838200"/>
          </a:xfrm>
        </p:spPr>
        <p:txBody>
          <a:bodyPr/>
          <a:lstStyle/>
          <a:p>
            <a:r>
              <a:rPr lang="en-US" b="1" dirty="0">
                <a:latin typeface="Calibri" panose="020F0502020204030204" pitchFamily="34" charset="0"/>
              </a:rPr>
              <a:t>Agenda</a:t>
            </a:r>
          </a:p>
        </p:txBody>
      </p:sp>
      <p:sp>
        <p:nvSpPr>
          <p:cNvPr id="4" name="Slide Number Placeholder 26">
            <a:extLst>
              <a:ext uri="{FF2B5EF4-FFF2-40B4-BE49-F238E27FC236}">
                <a16:creationId xmlns:a16="http://schemas.microsoft.com/office/drawing/2014/main" id="{5C2964BE-1747-4EB9-BE15-FE8634B1ABAC}"/>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4</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3733800" y="2362200"/>
            <a:ext cx="5562600" cy="3657600"/>
          </a:xfrm>
        </p:spPr>
        <p:txBody>
          <a:bodyPr>
            <a:noAutofit/>
          </a:bodyPr>
          <a:lstStyle/>
          <a:p>
            <a:pPr marL="227013" indent="-227013">
              <a:lnSpc>
                <a:spcPts val="3300"/>
              </a:lnSpc>
              <a:spcBef>
                <a:spcPts val="0"/>
              </a:spcBef>
              <a:spcAft>
                <a:spcPts val="1200"/>
              </a:spcAft>
              <a:buClr>
                <a:srgbClr val="1F7B79"/>
              </a:buClr>
            </a:pPr>
            <a:r>
              <a:rPr lang="en-US" spc="-70" dirty="0">
                <a:latin typeface="Calibri" panose="020F0502020204030204" pitchFamily="34" charset="0"/>
              </a:rPr>
              <a:t>Legal Emancipation</a:t>
            </a:r>
          </a:p>
          <a:p>
            <a:pPr marL="227013" indent="-227013">
              <a:lnSpc>
                <a:spcPts val="3300"/>
              </a:lnSpc>
              <a:spcBef>
                <a:spcPts val="0"/>
              </a:spcBef>
              <a:spcAft>
                <a:spcPts val="1200"/>
              </a:spcAft>
              <a:buClr>
                <a:srgbClr val="1F7B79"/>
              </a:buClr>
            </a:pPr>
            <a:r>
              <a:rPr lang="en-US" spc="-70" dirty="0">
                <a:latin typeface="Calibri" panose="020F0502020204030204" pitchFamily="34" charset="0"/>
              </a:rPr>
              <a:t>Presumption of Competence</a:t>
            </a:r>
          </a:p>
          <a:p>
            <a:pPr marL="227013" indent="-227013">
              <a:lnSpc>
                <a:spcPts val="3300"/>
              </a:lnSpc>
              <a:spcBef>
                <a:spcPts val="0"/>
              </a:spcBef>
              <a:spcAft>
                <a:spcPts val="1200"/>
              </a:spcAft>
              <a:buClr>
                <a:srgbClr val="1F7B79"/>
              </a:buClr>
            </a:pPr>
            <a:r>
              <a:rPr lang="en-US" spc="-70" dirty="0">
                <a:latin typeface="Calibri" panose="020F0502020204030204" pitchFamily="34" charset="0"/>
              </a:rPr>
              <a:t>Least Restrictive Alternative</a:t>
            </a:r>
          </a:p>
          <a:p>
            <a:pPr marL="227013" indent="-227013">
              <a:lnSpc>
                <a:spcPts val="3300"/>
              </a:lnSpc>
              <a:spcBef>
                <a:spcPts val="0"/>
              </a:spcBef>
              <a:spcAft>
                <a:spcPts val="1200"/>
              </a:spcAft>
              <a:buClr>
                <a:srgbClr val="1F7B79"/>
              </a:buClr>
            </a:pPr>
            <a:r>
              <a:rPr lang="en-US" spc="-70" dirty="0">
                <a:latin typeface="Calibri" panose="020F0502020204030204" pitchFamily="34" charset="0"/>
              </a:rPr>
              <a:t>Prioritization of the areas requiring decision-making.</a:t>
            </a:r>
          </a:p>
        </p:txBody>
      </p:sp>
      <p:sp>
        <p:nvSpPr>
          <p:cNvPr id="34817" name="Title 1"/>
          <p:cNvSpPr>
            <a:spLocks noGrp="1"/>
          </p:cNvSpPr>
          <p:nvPr>
            <p:ph type="title"/>
          </p:nvPr>
        </p:nvSpPr>
        <p:spPr>
          <a:xfrm>
            <a:off x="1981200" y="1371600"/>
            <a:ext cx="8229600" cy="914400"/>
          </a:xfrm>
        </p:spPr>
        <p:txBody>
          <a:bodyPr/>
          <a:lstStyle/>
          <a:p>
            <a:r>
              <a:rPr lang="en-US" sz="4000" dirty="0">
                <a:latin typeface="Calibri" panose="020F0502020204030204" pitchFamily="34" charset="0"/>
              </a:rPr>
              <a:t>Basic Concepts</a:t>
            </a:r>
          </a:p>
        </p:txBody>
      </p:sp>
      <p:sp>
        <p:nvSpPr>
          <p:cNvPr id="4" name="Slide Number Placeholder 26">
            <a:extLst>
              <a:ext uri="{FF2B5EF4-FFF2-40B4-BE49-F238E27FC236}">
                <a16:creationId xmlns:a16="http://schemas.microsoft.com/office/drawing/2014/main" id="{892C1B3F-E32D-4973-85A1-402182132DAB}"/>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5</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1842" name="Rectangle 2"/>
          <p:cNvSpPr>
            <a:spLocks noGrp="1" noChangeArrowheads="1"/>
          </p:cNvSpPr>
          <p:nvPr>
            <p:ph type="title" idx="4294967295"/>
          </p:nvPr>
        </p:nvSpPr>
        <p:spPr>
          <a:xfrm>
            <a:off x="2209800" y="918839"/>
            <a:ext cx="7772400" cy="990600"/>
          </a:xfrm>
        </p:spPr>
        <p:txBody>
          <a:bodyPr rtlCol="0">
            <a:normAutofit/>
          </a:bodyPr>
          <a:lstStyle/>
          <a:p>
            <a:pPr>
              <a:lnSpc>
                <a:spcPts val="3900"/>
              </a:lnSpc>
              <a:defRPr/>
            </a:pPr>
            <a:r>
              <a:rPr lang="en-US" sz="4000" spc="-70" dirty="0">
                <a:latin typeface="Calibri" panose="020F0502020204030204" pitchFamily="34" charset="0"/>
              </a:rPr>
              <a:t>Range of Legal Options</a:t>
            </a:r>
          </a:p>
        </p:txBody>
      </p:sp>
      <p:sp>
        <p:nvSpPr>
          <p:cNvPr id="291843" name="Rectangle 3"/>
          <p:cNvSpPr>
            <a:spLocks noGrp="1" noChangeArrowheads="1"/>
          </p:cNvSpPr>
          <p:nvPr>
            <p:ph type="body" idx="4294967295"/>
          </p:nvPr>
        </p:nvSpPr>
        <p:spPr>
          <a:xfrm>
            <a:off x="1981200" y="1979720"/>
            <a:ext cx="8382000" cy="3887680"/>
          </a:xfrm>
        </p:spPr>
        <p:txBody>
          <a:bodyPr numCol="2" rtlCol="0">
            <a:normAutofit fontScale="77500" lnSpcReduction="20000"/>
          </a:bodyPr>
          <a:lstStyle/>
          <a:p>
            <a:pPr marL="227013" indent="-227013">
              <a:lnSpc>
                <a:spcPct val="160000"/>
              </a:lnSpc>
              <a:buClr>
                <a:srgbClr val="1F7B79"/>
              </a:buClr>
              <a:defRPr/>
            </a:pPr>
            <a:r>
              <a:rPr lang="en-US" sz="3500" spc="-80" dirty="0">
                <a:latin typeface="Calibri" panose="020F0502020204030204" pitchFamily="34" charset="0"/>
              </a:rPr>
              <a:t>Guardianship </a:t>
            </a:r>
            <a:r>
              <a:rPr lang="en-US" sz="3400" spc="-80" dirty="0">
                <a:latin typeface="Calibri" panose="020F0502020204030204" pitchFamily="34" charset="0"/>
              </a:rPr>
              <a:t>(full or limited)</a:t>
            </a:r>
          </a:p>
          <a:p>
            <a:pPr marL="569913" lvl="1" indent="-227013">
              <a:lnSpc>
                <a:spcPct val="120000"/>
              </a:lnSpc>
              <a:buClr>
                <a:srgbClr val="1F7B79"/>
              </a:buClr>
              <a:buFont typeface="Arial" pitchFamily="34" charset="0"/>
              <a:buChar char="–"/>
              <a:defRPr/>
            </a:pPr>
            <a:r>
              <a:rPr lang="en-US" sz="3500" spc="-80" dirty="0">
                <a:latin typeface="Calibri" panose="020F0502020204030204" pitchFamily="34" charset="0"/>
              </a:rPr>
              <a:t>Intellectual Disability</a:t>
            </a:r>
          </a:p>
          <a:p>
            <a:pPr marL="569913" lvl="1" indent="-227013">
              <a:lnSpc>
                <a:spcPct val="120000"/>
              </a:lnSpc>
              <a:buClr>
                <a:srgbClr val="1F7B79"/>
              </a:buClr>
              <a:buFont typeface="Arial" pitchFamily="34" charset="0"/>
              <a:buChar char="–"/>
              <a:defRPr/>
            </a:pPr>
            <a:r>
              <a:rPr lang="en-US" sz="3500" spc="-80" dirty="0">
                <a:latin typeface="Calibri" panose="020F0502020204030204" pitchFamily="34" charset="0"/>
              </a:rPr>
              <a:t>Mental Health</a:t>
            </a:r>
          </a:p>
          <a:p>
            <a:pPr marL="569913" lvl="1" indent="-227013">
              <a:lnSpc>
                <a:spcPct val="120000"/>
              </a:lnSpc>
              <a:buClr>
                <a:srgbClr val="1F7B79"/>
              </a:buClr>
              <a:buFont typeface="Arial" pitchFamily="34" charset="0"/>
              <a:buChar char="–"/>
              <a:defRPr/>
            </a:pPr>
            <a:r>
              <a:rPr lang="en-US" sz="3500" spc="-80" dirty="0">
                <a:latin typeface="Calibri" panose="020F0502020204030204" pitchFamily="34" charset="0"/>
              </a:rPr>
              <a:t>Disability</a:t>
            </a:r>
          </a:p>
          <a:p>
            <a:pPr marL="227013" indent="-227013">
              <a:lnSpc>
                <a:spcPct val="160000"/>
              </a:lnSpc>
              <a:buClr>
                <a:srgbClr val="1F7B79"/>
              </a:buClr>
              <a:defRPr/>
            </a:pPr>
            <a:r>
              <a:rPr lang="en-US" sz="3500" spc="-80" dirty="0">
                <a:latin typeface="Calibri" panose="020F0502020204030204" pitchFamily="34" charset="0"/>
              </a:rPr>
              <a:t>Conservatorship</a:t>
            </a:r>
          </a:p>
          <a:p>
            <a:pPr marL="227013" indent="-227013">
              <a:lnSpc>
                <a:spcPct val="160000"/>
              </a:lnSpc>
              <a:buClr>
                <a:srgbClr val="1F7B79"/>
              </a:buClr>
              <a:defRPr/>
            </a:pPr>
            <a:r>
              <a:rPr lang="en-US" sz="3500" spc="-80" dirty="0">
                <a:latin typeface="Calibri" panose="020F0502020204030204" pitchFamily="34" charset="0"/>
              </a:rPr>
              <a:t>Roger’s Guardian </a:t>
            </a:r>
          </a:p>
          <a:p>
            <a:pPr marL="227013" indent="-227013">
              <a:lnSpc>
                <a:spcPct val="160000"/>
              </a:lnSpc>
              <a:buClr>
                <a:srgbClr val="1F7B79"/>
              </a:buClr>
              <a:defRPr/>
            </a:pPr>
            <a:r>
              <a:rPr lang="en-US" sz="3500" spc="-80" dirty="0">
                <a:latin typeface="Calibri" panose="020F0502020204030204" pitchFamily="34" charset="0"/>
              </a:rPr>
              <a:t>Trustee</a:t>
            </a:r>
          </a:p>
          <a:p>
            <a:pPr marL="227013" indent="-227013">
              <a:lnSpc>
                <a:spcPct val="160000"/>
              </a:lnSpc>
              <a:buClr>
                <a:srgbClr val="1F7B79"/>
              </a:buClr>
              <a:defRPr/>
            </a:pPr>
            <a:r>
              <a:rPr lang="en-US" sz="3500" spc="-80" dirty="0">
                <a:latin typeface="Calibri" panose="020F0502020204030204" pitchFamily="34" charset="0"/>
              </a:rPr>
              <a:t>Durable Power of Attorney</a:t>
            </a:r>
          </a:p>
          <a:p>
            <a:pPr marL="227013" indent="-227013">
              <a:lnSpc>
                <a:spcPct val="160000"/>
              </a:lnSpc>
              <a:buClr>
                <a:srgbClr val="1F7B79"/>
              </a:buClr>
              <a:defRPr/>
            </a:pPr>
            <a:r>
              <a:rPr lang="en-US" sz="3500" spc="-80" dirty="0">
                <a:latin typeface="Calibri" panose="020F0502020204030204" pitchFamily="34" charset="0"/>
              </a:rPr>
              <a:t>Health Care Proxy</a:t>
            </a:r>
          </a:p>
          <a:p>
            <a:pPr marL="227013" indent="-227013">
              <a:lnSpc>
                <a:spcPct val="160000"/>
              </a:lnSpc>
              <a:buClr>
                <a:srgbClr val="1F7B79"/>
              </a:buClr>
              <a:defRPr/>
            </a:pPr>
            <a:r>
              <a:rPr lang="en-US" sz="3500" spc="-80" dirty="0">
                <a:latin typeface="Calibri" panose="020F0502020204030204" pitchFamily="34" charset="0"/>
              </a:rPr>
              <a:t>Appointment of Advocate</a:t>
            </a:r>
          </a:p>
          <a:p>
            <a:pPr marL="227013" indent="-227013">
              <a:lnSpc>
                <a:spcPct val="160000"/>
              </a:lnSpc>
              <a:buClr>
                <a:srgbClr val="1F7B79"/>
              </a:buClr>
              <a:defRPr/>
            </a:pPr>
            <a:r>
              <a:rPr lang="en-US" sz="3500" spc="-80" dirty="0">
                <a:latin typeface="Calibri" panose="020F0502020204030204" pitchFamily="34" charset="0"/>
              </a:rPr>
              <a:t>Representative Payee</a:t>
            </a:r>
          </a:p>
          <a:p>
            <a:pPr>
              <a:defRPr/>
            </a:pPr>
            <a:endParaRPr lang="en-US" sz="2800" dirty="0"/>
          </a:p>
        </p:txBody>
      </p:sp>
      <p:sp>
        <p:nvSpPr>
          <p:cNvPr id="4" name="Slide Number Placeholder 26">
            <a:extLst>
              <a:ext uri="{FF2B5EF4-FFF2-40B4-BE49-F238E27FC236}">
                <a16:creationId xmlns:a16="http://schemas.microsoft.com/office/drawing/2014/main" id="{CA9E724D-B502-4649-A31C-13B3AD751CF7}"/>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7C404-3A88-4DBB-A567-BB05158AED8D}"/>
              </a:ext>
            </a:extLst>
          </p:cNvPr>
          <p:cNvSpPr>
            <a:spLocks noGrp="1"/>
          </p:cNvSpPr>
          <p:nvPr>
            <p:ph type="title"/>
          </p:nvPr>
        </p:nvSpPr>
        <p:spPr>
          <a:xfrm>
            <a:off x="1735987" y="981366"/>
            <a:ext cx="8229600" cy="723326"/>
          </a:xfrm>
        </p:spPr>
        <p:txBody>
          <a:bodyPr>
            <a:normAutofit/>
          </a:bodyPr>
          <a:lstStyle/>
          <a:p>
            <a:pPr algn="ctr"/>
            <a:r>
              <a:rPr lang="en-US" dirty="0"/>
              <a:t>DECISION MAKER and CHOICE</a:t>
            </a:r>
          </a:p>
        </p:txBody>
      </p:sp>
      <p:sp>
        <p:nvSpPr>
          <p:cNvPr id="3" name="Content Placeholder 2">
            <a:extLst>
              <a:ext uri="{FF2B5EF4-FFF2-40B4-BE49-F238E27FC236}">
                <a16:creationId xmlns:a16="http://schemas.microsoft.com/office/drawing/2014/main" id="{9CAE7D1B-101C-463D-AA20-20013F3E8DF0}"/>
              </a:ext>
            </a:extLst>
          </p:cNvPr>
          <p:cNvSpPr>
            <a:spLocks noGrp="1"/>
          </p:cNvSpPr>
          <p:nvPr>
            <p:ph idx="1"/>
          </p:nvPr>
        </p:nvSpPr>
        <p:spPr>
          <a:xfrm>
            <a:off x="2547891" y="1704691"/>
            <a:ext cx="7341833" cy="4403141"/>
          </a:xfrm>
        </p:spPr>
        <p:txBody>
          <a:bodyPr>
            <a:noAutofit/>
          </a:bodyPr>
          <a:lstStyle/>
          <a:p>
            <a:pPr marL="215504" indent="-215504">
              <a:tabLst>
                <a:tab pos="1287066" algn="l"/>
              </a:tabLst>
            </a:pPr>
            <a:r>
              <a:rPr lang="en-US" sz="2800" dirty="0"/>
              <a:t>Individual – supported decision making</a:t>
            </a:r>
          </a:p>
          <a:p>
            <a:pPr marL="0" indent="0">
              <a:buNone/>
              <a:tabLst>
                <a:tab pos="1287066" algn="l"/>
              </a:tabLst>
            </a:pPr>
            <a:endParaRPr lang="en-US" sz="2800" spc="-45" dirty="0"/>
          </a:p>
          <a:p>
            <a:pPr marL="215504" indent="-215504">
              <a:lnSpc>
                <a:spcPts val="2175"/>
              </a:lnSpc>
              <a:tabLst>
                <a:tab pos="1287066" algn="l"/>
              </a:tabLst>
            </a:pPr>
            <a:r>
              <a:rPr lang="en-US" sz="2800" dirty="0"/>
              <a:t>Agent – health care proxy </a:t>
            </a:r>
          </a:p>
          <a:p>
            <a:pPr marL="215504" indent="-215504">
              <a:lnSpc>
                <a:spcPts val="2175"/>
              </a:lnSpc>
              <a:tabLst>
                <a:tab pos="1287066" algn="l"/>
              </a:tabLst>
            </a:pPr>
            <a:r>
              <a:rPr lang="en-US" sz="2800" dirty="0"/>
              <a:t>Attorney-in-fact – durable power of attorney</a:t>
            </a:r>
          </a:p>
          <a:p>
            <a:pPr marL="215504" indent="-215504">
              <a:lnSpc>
                <a:spcPts val="2175"/>
              </a:lnSpc>
              <a:spcAft>
                <a:spcPts val="900"/>
              </a:spcAft>
              <a:tabLst>
                <a:tab pos="1287066" algn="l"/>
              </a:tabLst>
            </a:pPr>
            <a:r>
              <a:rPr lang="en-US" sz="2800" dirty="0"/>
              <a:t>Advocate</a:t>
            </a:r>
          </a:p>
          <a:p>
            <a:pPr marL="0" indent="0">
              <a:lnSpc>
                <a:spcPts val="2175"/>
              </a:lnSpc>
              <a:spcAft>
                <a:spcPts val="900"/>
              </a:spcAft>
              <a:buNone/>
              <a:tabLst>
                <a:tab pos="1287066" algn="l"/>
              </a:tabLst>
            </a:pPr>
            <a:endParaRPr lang="en-US" sz="2800" dirty="0"/>
          </a:p>
          <a:p>
            <a:pPr marL="215504" indent="-215504">
              <a:lnSpc>
                <a:spcPts val="2175"/>
              </a:lnSpc>
              <a:tabLst>
                <a:tab pos="1287066" algn="l"/>
              </a:tabLst>
            </a:pPr>
            <a:r>
              <a:rPr lang="en-US" sz="2800" dirty="0"/>
              <a:t>Trustee</a:t>
            </a:r>
          </a:p>
          <a:p>
            <a:pPr marL="215504" indent="-215504">
              <a:lnSpc>
                <a:spcPts val="2175"/>
              </a:lnSpc>
              <a:tabLst>
                <a:tab pos="1287066" algn="l"/>
              </a:tabLst>
            </a:pPr>
            <a:r>
              <a:rPr lang="en-US" sz="2800" dirty="0"/>
              <a:t>Representative Payee</a:t>
            </a:r>
          </a:p>
          <a:p>
            <a:pPr marL="215504" indent="-215504">
              <a:lnSpc>
                <a:spcPts val="2175"/>
              </a:lnSpc>
              <a:tabLst>
                <a:tab pos="1287066" algn="l"/>
              </a:tabLst>
            </a:pPr>
            <a:r>
              <a:rPr lang="en-US" sz="2800" dirty="0"/>
              <a:t>Guardian</a:t>
            </a:r>
          </a:p>
          <a:p>
            <a:pPr marL="215504" indent="-215504">
              <a:lnSpc>
                <a:spcPts val="2175"/>
              </a:lnSpc>
              <a:tabLst>
                <a:tab pos="1287066" algn="l"/>
              </a:tabLst>
            </a:pPr>
            <a:r>
              <a:rPr lang="en-US" sz="2800" dirty="0"/>
              <a:t>Conservator</a:t>
            </a:r>
          </a:p>
        </p:txBody>
      </p:sp>
      <p:sp>
        <p:nvSpPr>
          <p:cNvPr id="4" name="Slide Number Placeholder 5">
            <a:extLst>
              <a:ext uri="{FF2B5EF4-FFF2-40B4-BE49-F238E27FC236}">
                <a16:creationId xmlns:a16="http://schemas.microsoft.com/office/drawing/2014/main" id="{E7080B8D-2D38-43A7-97EF-BC30E4670A22}"/>
              </a:ext>
            </a:extLst>
          </p:cNvPr>
          <p:cNvSpPr txBox="1">
            <a:spLocks/>
          </p:cNvSpPr>
          <p:nvPr/>
        </p:nvSpPr>
        <p:spPr>
          <a:xfrm>
            <a:off x="1581150" y="5748226"/>
            <a:ext cx="309674" cy="228600"/>
          </a:xfrm>
          <a:prstGeom prst="rect">
            <a:avLst/>
          </a:prstGeom>
        </p:spPr>
        <p:txBody>
          <a:bodyPr/>
          <a:lstStyle>
            <a:defPPr>
              <a:defRPr lang="en-US"/>
            </a:defPPr>
            <a:lvl1pPr marL="0" algn="l"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685800">
              <a:defRPr/>
            </a:pPr>
            <a:fld id="{6E936FC8-CADC-4773-84D8-D409D141A7C6}" type="slidenum">
              <a:rPr lang="en-US" sz="1200">
                <a:solidFill>
                  <a:prstClr val="white"/>
                </a:solidFill>
                <a:latin typeface="Calibri"/>
              </a:rPr>
              <a:pPr algn="ctr" defTabSz="685800">
                <a:defRPr/>
              </a:pPr>
              <a:t>7</a:t>
            </a:fld>
            <a:endParaRPr lang="en-US" sz="1200" dirty="0">
              <a:solidFill>
                <a:prstClr val="white"/>
              </a:solidFill>
              <a:latin typeface="Calibri"/>
            </a:endParaRPr>
          </a:p>
        </p:txBody>
      </p:sp>
      <p:cxnSp>
        <p:nvCxnSpPr>
          <p:cNvPr id="6" name="Straight Connector 5">
            <a:extLst>
              <a:ext uri="{FF2B5EF4-FFF2-40B4-BE49-F238E27FC236}">
                <a16:creationId xmlns:a16="http://schemas.microsoft.com/office/drawing/2014/main" id="{FA7CACF5-9B36-4D1A-9EF7-2475925663D2}"/>
              </a:ext>
            </a:extLst>
          </p:cNvPr>
          <p:cNvCxnSpPr/>
          <p:nvPr/>
        </p:nvCxnSpPr>
        <p:spPr>
          <a:xfrm>
            <a:off x="2716175" y="4207276"/>
            <a:ext cx="675964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D223F75-7574-44B1-873D-208D1EAADE47}"/>
              </a:ext>
            </a:extLst>
          </p:cNvPr>
          <p:cNvCxnSpPr/>
          <p:nvPr/>
        </p:nvCxnSpPr>
        <p:spPr>
          <a:xfrm>
            <a:off x="2619955" y="2422124"/>
            <a:ext cx="6759649"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70722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904999" y="1961965"/>
            <a:ext cx="8382001" cy="4208016"/>
          </a:xfrm>
        </p:spPr>
        <p:txBody>
          <a:bodyPr>
            <a:normAutofit/>
          </a:bodyPr>
          <a:lstStyle/>
          <a:p>
            <a:pPr>
              <a:lnSpc>
                <a:spcPts val="2700"/>
              </a:lnSpc>
              <a:spcBef>
                <a:spcPts val="0"/>
              </a:spcBef>
              <a:spcAft>
                <a:spcPts val="600"/>
              </a:spcAft>
            </a:pPr>
            <a:r>
              <a:rPr lang="en-US" sz="2600" dirty="0">
                <a:latin typeface="Calibri" panose="020F0502020204030204" pitchFamily="34" charset="0"/>
              </a:rPr>
              <a:t>Least restrictive alternative</a:t>
            </a:r>
          </a:p>
          <a:p>
            <a:pPr>
              <a:lnSpc>
                <a:spcPts val="2700"/>
              </a:lnSpc>
              <a:spcBef>
                <a:spcPts val="0"/>
              </a:spcBef>
              <a:spcAft>
                <a:spcPts val="600"/>
              </a:spcAft>
            </a:pPr>
            <a:r>
              <a:rPr lang="en-US" sz="2600" dirty="0">
                <a:latin typeface="Calibri" panose="020F0502020204030204" pitchFamily="34" charset="0"/>
              </a:rPr>
              <a:t>Individual functional assessment: </a:t>
            </a:r>
            <a:r>
              <a:rPr lang="en-US" sz="2600" b="1" dirty="0">
                <a:latin typeface="Calibri" panose="020F0502020204030204" pitchFamily="34" charset="0"/>
              </a:rPr>
              <a:t>inability to receive and evaluate information or make and communicate decisions essential for physical health, safety and self-care</a:t>
            </a:r>
          </a:p>
          <a:p>
            <a:pPr>
              <a:lnSpc>
                <a:spcPts val="2700"/>
              </a:lnSpc>
              <a:spcBef>
                <a:spcPts val="0"/>
              </a:spcBef>
              <a:spcAft>
                <a:spcPts val="600"/>
              </a:spcAft>
            </a:pPr>
            <a:r>
              <a:rPr lang="en-US" sz="2600" u="sng" dirty="0">
                <a:latin typeface="Calibri" panose="020F0502020204030204" pitchFamily="34" charset="0"/>
              </a:rPr>
              <a:t>Medical Certificate </a:t>
            </a:r>
            <a:r>
              <a:rPr lang="en-US" sz="2600" dirty="0">
                <a:latin typeface="Calibri" panose="020F0502020204030204" pitchFamily="34" charset="0"/>
              </a:rPr>
              <a:t>(30 days) Developmental Delay, Mental Health, Dementia</a:t>
            </a:r>
          </a:p>
          <a:p>
            <a:pPr>
              <a:lnSpc>
                <a:spcPts val="2700"/>
              </a:lnSpc>
              <a:spcBef>
                <a:spcPts val="0"/>
              </a:spcBef>
            </a:pPr>
            <a:r>
              <a:rPr lang="en-US" sz="2600" u="sng" dirty="0">
                <a:latin typeface="Calibri" panose="020F0502020204030204" pitchFamily="34" charset="0"/>
              </a:rPr>
              <a:t>Clinical Team Report </a:t>
            </a:r>
            <a:r>
              <a:rPr lang="en-US" sz="2600" dirty="0">
                <a:latin typeface="Calibri" panose="020F0502020204030204" pitchFamily="34" charset="0"/>
              </a:rPr>
              <a:t>(180 days)  Intellectual Disability</a:t>
            </a:r>
          </a:p>
          <a:p>
            <a:pPr lvl="1"/>
            <a:r>
              <a:rPr lang="en-US" sz="2600" dirty="0">
                <a:latin typeface="Calibri" panose="020F0502020204030204" pitchFamily="34" charset="0"/>
              </a:rPr>
              <a:t>Licensed psychologist</a:t>
            </a:r>
          </a:p>
          <a:p>
            <a:pPr lvl="1"/>
            <a:r>
              <a:rPr lang="en-US" sz="2600" dirty="0">
                <a:latin typeface="Calibri" panose="020F0502020204030204" pitchFamily="34" charset="0"/>
              </a:rPr>
              <a:t>Licensed social worker</a:t>
            </a:r>
          </a:p>
          <a:p>
            <a:pPr lvl="1"/>
            <a:r>
              <a:rPr lang="en-US" sz="2600" dirty="0">
                <a:latin typeface="Calibri" panose="020F0502020204030204" pitchFamily="34" charset="0"/>
              </a:rPr>
              <a:t>Registered physician</a:t>
            </a:r>
          </a:p>
          <a:p>
            <a:endParaRPr lang="en-US" dirty="0"/>
          </a:p>
        </p:txBody>
      </p:sp>
      <p:sp>
        <p:nvSpPr>
          <p:cNvPr id="5" name="Title 4"/>
          <p:cNvSpPr>
            <a:spLocks noGrp="1"/>
          </p:cNvSpPr>
          <p:nvPr>
            <p:ph type="title"/>
          </p:nvPr>
        </p:nvSpPr>
        <p:spPr>
          <a:xfrm>
            <a:off x="1600200" y="942513"/>
            <a:ext cx="8763000" cy="1019452"/>
          </a:xfrm>
        </p:spPr>
        <p:txBody>
          <a:bodyPr>
            <a:normAutofit/>
          </a:bodyPr>
          <a:lstStyle/>
          <a:p>
            <a:pPr>
              <a:lnSpc>
                <a:spcPts val="4000"/>
              </a:lnSpc>
            </a:pPr>
            <a:r>
              <a:rPr lang="en-US" sz="4000" spc="-150" dirty="0">
                <a:latin typeface="Calibri" panose="020F0502020204030204" pitchFamily="34" charset="0"/>
              </a:rPr>
              <a:t>Basis for Guardianship</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A3B33FF8-6604-4BDF-877D-44687FFF5DDC}"/>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8</a:t>
            </a:fld>
            <a:endParaRPr lang="en-US" dirty="0"/>
          </a:p>
        </p:txBody>
      </p:sp>
    </p:spTree>
    <p:extLst>
      <p:ext uri="{BB962C8B-B14F-4D97-AF65-F5344CB8AC3E}">
        <p14:creationId xmlns:p14="http://schemas.microsoft.com/office/powerpoint/2010/main" val="6669469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2362200"/>
            <a:ext cx="6553200" cy="3276600"/>
          </a:xfrm>
        </p:spPr>
        <p:txBody>
          <a:bodyPr>
            <a:normAutofit fontScale="92500"/>
          </a:bodyPr>
          <a:lstStyle/>
          <a:p>
            <a:pPr>
              <a:lnSpc>
                <a:spcPts val="2900"/>
              </a:lnSpc>
              <a:spcBef>
                <a:spcPts val="0"/>
              </a:spcBef>
              <a:spcAft>
                <a:spcPts val="1200"/>
              </a:spcAft>
              <a:defRPr/>
            </a:pPr>
            <a:r>
              <a:rPr lang="en-US" sz="2800" dirty="0">
                <a:latin typeface="Calibri" panose="020F0502020204030204" pitchFamily="34" charset="0"/>
              </a:rPr>
              <a:t>Individualized and Comprehensive </a:t>
            </a:r>
          </a:p>
          <a:p>
            <a:pPr>
              <a:lnSpc>
                <a:spcPts val="2900"/>
              </a:lnSpc>
              <a:spcBef>
                <a:spcPts val="0"/>
              </a:spcBef>
              <a:spcAft>
                <a:spcPts val="1200"/>
              </a:spcAft>
              <a:defRPr/>
            </a:pPr>
            <a:r>
              <a:rPr lang="en-US" sz="2800" dirty="0">
                <a:latin typeface="Calibri" panose="020F0502020204030204" pitchFamily="34" charset="0"/>
              </a:rPr>
              <a:t>Identify Strengths and Impairments</a:t>
            </a:r>
          </a:p>
          <a:p>
            <a:pPr>
              <a:lnSpc>
                <a:spcPts val="2900"/>
              </a:lnSpc>
              <a:spcBef>
                <a:spcPts val="0"/>
              </a:spcBef>
              <a:spcAft>
                <a:spcPts val="1200"/>
              </a:spcAft>
              <a:defRPr/>
            </a:pPr>
            <a:r>
              <a:rPr lang="en-US" sz="2800" dirty="0">
                <a:latin typeface="Calibri" panose="020F0502020204030204" pitchFamily="34" charset="0"/>
              </a:rPr>
              <a:t>Recommendation as to the need for </a:t>
            </a:r>
            <a:br>
              <a:rPr lang="en-US" sz="2800" dirty="0">
                <a:latin typeface="Calibri" panose="020F0502020204030204" pitchFamily="34" charset="0"/>
              </a:rPr>
            </a:br>
            <a:r>
              <a:rPr lang="en-US" sz="2800" dirty="0">
                <a:latin typeface="Calibri" panose="020F0502020204030204" pitchFamily="34" charset="0"/>
              </a:rPr>
              <a:t>Guardianship or Conservatorship</a:t>
            </a:r>
          </a:p>
          <a:p>
            <a:pPr>
              <a:lnSpc>
                <a:spcPts val="2900"/>
              </a:lnSpc>
              <a:spcBef>
                <a:spcPts val="0"/>
              </a:spcBef>
              <a:spcAft>
                <a:spcPts val="1200"/>
              </a:spcAft>
              <a:defRPr/>
            </a:pPr>
            <a:r>
              <a:rPr lang="en-US" sz="2800" dirty="0">
                <a:latin typeface="Calibri" panose="020F0502020204030204" pitchFamily="34" charset="0"/>
              </a:rPr>
              <a:t>Determination of capacity to create legal instruments as alternatives to Guardianship </a:t>
            </a:r>
            <a:br>
              <a:rPr lang="en-US" sz="2800" dirty="0">
                <a:latin typeface="Calibri" panose="020F0502020204030204" pitchFamily="34" charset="0"/>
              </a:rPr>
            </a:br>
            <a:r>
              <a:rPr lang="en-US" sz="2800" dirty="0">
                <a:latin typeface="Calibri" panose="020F0502020204030204" pitchFamily="34" charset="0"/>
              </a:rPr>
              <a:t>or Conservatorship</a:t>
            </a:r>
          </a:p>
        </p:txBody>
      </p:sp>
      <p:sp>
        <p:nvSpPr>
          <p:cNvPr id="2" name="Title 1"/>
          <p:cNvSpPr>
            <a:spLocks noGrp="1"/>
          </p:cNvSpPr>
          <p:nvPr>
            <p:ph type="title"/>
          </p:nvPr>
        </p:nvSpPr>
        <p:spPr>
          <a:xfrm>
            <a:off x="1981200" y="1447800"/>
            <a:ext cx="8229600" cy="838200"/>
          </a:xfrm>
        </p:spPr>
        <p:txBody>
          <a:bodyPr>
            <a:normAutofit/>
          </a:bodyPr>
          <a:lstStyle/>
          <a:p>
            <a:r>
              <a:rPr lang="en-US" sz="4000" spc="-150" dirty="0">
                <a:latin typeface="Calibri" panose="020F0502020204030204" pitchFamily="34" charset="0"/>
              </a:rPr>
              <a:t>Nature of Clinical Evaluation</a:t>
            </a:r>
            <a:endParaRPr lang="en-US" sz="4000" dirty="0">
              <a:latin typeface="Calibri" panose="020F0502020204030204" pitchFamily="34" charset="0"/>
            </a:endParaRPr>
          </a:p>
        </p:txBody>
      </p:sp>
      <p:sp>
        <p:nvSpPr>
          <p:cNvPr id="4" name="Slide Number Placeholder 26">
            <a:extLst>
              <a:ext uri="{FF2B5EF4-FFF2-40B4-BE49-F238E27FC236}">
                <a16:creationId xmlns:a16="http://schemas.microsoft.com/office/drawing/2014/main" id="{9C83E2C6-A498-4DCD-8156-1CA19AA168AA}"/>
              </a:ext>
            </a:extLst>
          </p:cNvPr>
          <p:cNvSpPr>
            <a:spLocks noGrp="1"/>
          </p:cNvSpPr>
          <p:nvPr>
            <p:ph type="sldNum" sz="quarter" idx="12"/>
          </p:nvPr>
        </p:nvSpPr>
        <p:spPr>
          <a:xfrm>
            <a:off x="1524000" y="6492876"/>
            <a:ext cx="357554" cy="365125"/>
          </a:xfrm>
        </p:spPr>
        <p:txBody>
          <a:bodyPr anchor="ctr"/>
          <a:lstStyle>
            <a:lvl1pPr>
              <a:defRPr>
                <a:solidFill>
                  <a:srgbClr val="FFFFFF"/>
                </a:solidFill>
              </a:defRPr>
            </a:lvl1pPr>
            <a:extLst/>
          </a:lstStyle>
          <a:p>
            <a:pPr>
              <a:defRPr/>
            </a:pPr>
            <a:fld id="{284E45D0-1591-4213-9469-535EE9793397}" type="slidenum">
              <a:rPr lang="en-US" smtClean="0"/>
              <a:pPr>
                <a:defRPr/>
              </a:pPr>
              <a:t>9</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752F2F45A63E40A48E583A946207D7" ma:contentTypeVersion="12" ma:contentTypeDescription="Create a new document." ma:contentTypeScope="" ma:versionID="d29c08687f80d2831722cd6d0016618c">
  <xsd:schema xmlns:xsd="http://www.w3.org/2001/XMLSchema" xmlns:xs="http://www.w3.org/2001/XMLSchema" xmlns:p="http://schemas.microsoft.com/office/2006/metadata/properties" xmlns:ns2="ef6542d7-f76c-437e-96bd-a08f3ae342a0" xmlns:ns3="0be0ce95-7dab-4a8e-813b-236fd1da7a06" targetNamespace="http://schemas.microsoft.com/office/2006/metadata/properties" ma:root="true" ma:fieldsID="de6c923fbbc8b7ec8dfb3e93a9f77d19" ns2:_="" ns3:_="">
    <xsd:import namespace="ef6542d7-f76c-437e-96bd-a08f3ae342a0"/>
    <xsd:import namespace="0be0ce95-7dab-4a8e-813b-236fd1da7a0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6542d7-f76c-437e-96bd-a08f3ae342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be0ce95-7dab-4a8e-813b-236fd1da7a0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F382F38-B8B8-4397-8824-AAEA069B2C7A}"/>
</file>

<file path=customXml/itemProps2.xml><?xml version="1.0" encoding="utf-8"?>
<ds:datastoreItem xmlns:ds="http://schemas.openxmlformats.org/officeDocument/2006/customXml" ds:itemID="{D0E4DFA7-D41D-4686-BD3B-384C072DA95C}"/>
</file>

<file path=customXml/itemProps3.xml><?xml version="1.0" encoding="utf-8"?>
<ds:datastoreItem xmlns:ds="http://schemas.openxmlformats.org/officeDocument/2006/customXml" ds:itemID="{5A819DC6-AA04-4758-8B07-B6D19B38E0EC}"/>
</file>

<file path=docProps/app.xml><?xml version="1.0" encoding="utf-8"?>
<Properties xmlns="http://schemas.openxmlformats.org/officeDocument/2006/extended-properties" xmlns:vt="http://schemas.openxmlformats.org/officeDocument/2006/docPropsVTypes">
  <TotalTime>45</TotalTime>
  <Words>1279</Words>
  <Application>Microsoft Office PowerPoint</Application>
  <PresentationFormat>Widescreen</PresentationFormat>
  <Paragraphs>203</Paragraphs>
  <Slides>28</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Symbol</vt:lpstr>
      <vt:lpstr>Tahoma</vt:lpstr>
      <vt:lpstr>Trade Gothic</vt:lpstr>
      <vt:lpstr>Trade Gothic Light</vt:lpstr>
      <vt:lpstr>TradeGothic LT CondEighteen</vt:lpstr>
      <vt:lpstr>Wingdings</vt:lpstr>
      <vt:lpstr>Office Theme</vt:lpstr>
      <vt:lpstr>THRIVE|  Thursday, May 13, 2021</vt:lpstr>
      <vt:lpstr>Disclaimer</vt:lpstr>
      <vt:lpstr>Today’s Speaker</vt:lpstr>
      <vt:lpstr>Agenda</vt:lpstr>
      <vt:lpstr>Basic Concepts</vt:lpstr>
      <vt:lpstr>Range of Legal Options</vt:lpstr>
      <vt:lpstr>DECISION MAKER and CHOICE</vt:lpstr>
      <vt:lpstr>Basis for Guardianship</vt:lpstr>
      <vt:lpstr>Nature of Clinical Evaluation</vt:lpstr>
      <vt:lpstr>Powers of Guardian</vt:lpstr>
      <vt:lpstr>Duties of Guardian</vt:lpstr>
      <vt:lpstr>Who May Be Guardian</vt:lpstr>
      <vt:lpstr>AFC</vt:lpstr>
      <vt:lpstr>Notice Requirements of Guardianship</vt:lpstr>
      <vt:lpstr>Protections </vt:lpstr>
      <vt:lpstr>Reporting Duties of Guardian</vt:lpstr>
      <vt:lpstr>Limitation of the Guardian </vt:lpstr>
      <vt:lpstr>Substituted Judgment Determination </vt:lpstr>
      <vt:lpstr>Factors of Substituted Judgment</vt:lpstr>
      <vt:lpstr>Supported Decision-Making </vt:lpstr>
      <vt:lpstr>Supported Decision-Making</vt:lpstr>
      <vt:lpstr>Statutory Alternatives to  Guardianship in Massachusetts</vt:lpstr>
      <vt:lpstr>Durable Power of Attorney and  Appointment of Advocate</vt:lpstr>
      <vt:lpstr>Authority of Agent/Advocate</vt:lpstr>
      <vt:lpstr>Health Care Proxy</vt:lpstr>
      <vt:lpstr>Health Care Agent Authority </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Blair Horton</dc:creator>
  <cp:lastModifiedBy>Meredith Greene</cp:lastModifiedBy>
  <cp:revision>11</cp:revision>
  <dcterms:created xsi:type="dcterms:W3CDTF">2020-09-22T12:57:50Z</dcterms:created>
  <dcterms:modified xsi:type="dcterms:W3CDTF">2021-05-13T22:15:18Z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0x01010072752F2F45A63E40A48E583A946207D7</vt:lpwstr>
  </property>
</Properties>
</file>